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handoutMasterIdLst>
    <p:handoutMasterId r:id="rId10"/>
  </p:handoutMasterIdLst>
  <p:sldIdLst>
    <p:sldId id="438" r:id="rId2"/>
    <p:sldId id="436" r:id="rId3"/>
    <p:sldId id="439" r:id="rId4"/>
    <p:sldId id="440" r:id="rId5"/>
    <p:sldId id="441" r:id="rId6"/>
    <p:sldId id="442" r:id="rId7"/>
    <p:sldId id="437" r:id="rId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Yannis Yortsos" initials="YY" lastIdx="10"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1B1E"/>
    <a:srgbClr val="990000"/>
    <a:srgbClr val="F1AB1F"/>
    <a:srgbClr val="80FF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5608" autoAdjust="0"/>
    <p:restoredTop sz="81764" autoAdjust="0"/>
  </p:normalViewPr>
  <p:slideViewPr>
    <p:cSldViewPr snapToGrid="0" snapToObjects="1">
      <p:cViewPr>
        <p:scale>
          <a:sx n="81" d="100"/>
          <a:sy n="81" d="100"/>
        </p:scale>
        <p:origin x="960" y="168"/>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11892"/>
    </p:cViewPr>
  </p:sorterViewPr>
  <p:notesViewPr>
    <p:cSldViewPr snapToGrid="0" snapToObjects="1">
      <p:cViewPr varScale="1">
        <p:scale>
          <a:sx n="85" d="100"/>
          <a:sy n="85" d="100"/>
        </p:scale>
        <p:origin x="-3824" y="-10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commentAuthors" Target="commentAuthors.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Helvetica"/>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4D0C3E8-1A38-1D4F-B507-3AC5C5849601}" type="datetimeFigureOut">
              <a:rPr lang="en-US" smtClean="0">
                <a:latin typeface="Helvetica"/>
              </a:rPr>
              <a:pPr/>
              <a:t>5/31/16</a:t>
            </a:fld>
            <a:endParaRPr lang="en-US" dirty="0">
              <a:latin typeface="Helvetica"/>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latin typeface="Helvetica"/>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631C88D-17C9-7B47-9FF5-3F4D3DA15980}" type="slidenum">
              <a:rPr lang="en-US" smtClean="0">
                <a:latin typeface="Helvetica"/>
              </a:rPr>
              <a:pPr/>
              <a:t>‹#›</a:t>
            </a:fld>
            <a:endParaRPr lang="en-US" dirty="0">
              <a:latin typeface="Helvetica"/>
            </a:endParaRPr>
          </a:p>
        </p:txBody>
      </p:sp>
    </p:spTree>
    <p:extLst>
      <p:ext uri="{BB962C8B-B14F-4D97-AF65-F5344CB8AC3E}">
        <p14:creationId xmlns:p14="http://schemas.microsoft.com/office/powerpoint/2010/main" val="2407823758"/>
      </p:ext>
    </p:extLst>
  </p:cSld>
  <p:clrMap bg1="lt1" tx1="dk1" bg2="lt2" tx2="dk2" accent1="accent1" accent2="accent2" accent3="accent3" accent4="accent4" accent5="accent5" accent6="accent6" hlink="hlink" folHlink="folHlink"/>
  <p:hf hdr="0" ftr="0" dt="0"/>
</p:handoutMaster>
</file>

<file path=ppt/media/image10.jpeg>
</file>

<file path=ppt/media/image11.jpeg>
</file>

<file path=ppt/media/image12.jpeg>
</file>

<file path=ppt/media/image13.jpeg>
</file>

<file path=ppt/media/image14.jpeg>
</file>

<file path=ppt/media/image15.jpeg>
</file>

<file path=ppt/media/image5.jpg>
</file>

<file path=ppt/media/image6.jpeg>
</file>

<file path=ppt/media/image7.png>
</file>

<file path=ppt/media/image8.tif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Helvetica"/>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Helvetica"/>
              </a:defRPr>
            </a:lvl1pPr>
          </a:lstStyle>
          <a:p>
            <a:fld id="{A52773DA-E8B7-5045-88DC-00CB0D67DCEA}" type="datetimeFigureOut">
              <a:rPr lang="en-US" smtClean="0"/>
              <a:pPr/>
              <a:t>5/31/16</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Helvetica"/>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Helvetica"/>
              </a:defRPr>
            </a:lvl1pPr>
          </a:lstStyle>
          <a:p>
            <a:fld id="{79FF6478-74BA-0C41-A791-1817173126DF}" type="slidenum">
              <a:rPr lang="en-US" smtClean="0"/>
              <a:pPr/>
              <a:t>‹#›</a:t>
            </a:fld>
            <a:endParaRPr lang="en-US" dirty="0"/>
          </a:p>
        </p:txBody>
      </p:sp>
    </p:spTree>
    <p:extLst>
      <p:ext uri="{BB962C8B-B14F-4D97-AF65-F5344CB8AC3E}">
        <p14:creationId xmlns:p14="http://schemas.microsoft.com/office/powerpoint/2010/main" val="232070073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Helvetica"/>
        <a:ea typeface="+mn-ea"/>
        <a:cs typeface="+mn-cs"/>
      </a:defRPr>
    </a:lvl1pPr>
    <a:lvl2pPr marL="457200" algn="l" defTabSz="457200" rtl="0" eaLnBrk="1" latinLnBrk="0" hangingPunct="1">
      <a:defRPr sz="1200" kern="1200">
        <a:solidFill>
          <a:schemeClr val="tx1"/>
        </a:solidFill>
        <a:latin typeface="Helvetica"/>
        <a:ea typeface="+mn-ea"/>
        <a:cs typeface="+mn-cs"/>
      </a:defRPr>
    </a:lvl2pPr>
    <a:lvl3pPr marL="914400" algn="l" defTabSz="457200" rtl="0" eaLnBrk="1" latinLnBrk="0" hangingPunct="1">
      <a:defRPr sz="1200" kern="1200">
        <a:solidFill>
          <a:schemeClr val="tx1"/>
        </a:solidFill>
        <a:latin typeface="Helvetica"/>
        <a:ea typeface="+mn-ea"/>
        <a:cs typeface="+mn-cs"/>
      </a:defRPr>
    </a:lvl3pPr>
    <a:lvl4pPr marL="1371600" algn="l" defTabSz="457200" rtl="0" eaLnBrk="1" latinLnBrk="0" hangingPunct="1">
      <a:defRPr sz="1200" kern="1200">
        <a:solidFill>
          <a:schemeClr val="tx1"/>
        </a:solidFill>
        <a:latin typeface="Helvetica"/>
        <a:ea typeface="+mn-ea"/>
        <a:cs typeface="+mn-cs"/>
      </a:defRPr>
    </a:lvl4pPr>
    <a:lvl5pPr marL="1828800" algn="l" defTabSz="457200" rtl="0" eaLnBrk="1" latinLnBrk="0" hangingPunct="1">
      <a:defRPr sz="1200" kern="1200">
        <a:solidFill>
          <a:schemeClr val="tx1"/>
        </a:solidFill>
        <a:latin typeface="Helvetica"/>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FF6478-74BA-0C41-A791-1817173126DF}" type="slidenum">
              <a:rPr lang="en-US" smtClean="0"/>
              <a:pPr/>
              <a:t>1</a:t>
            </a:fld>
            <a:endParaRPr lang="en-US" dirty="0"/>
          </a:p>
        </p:txBody>
      </p:sp>
    </p:spTree>
    <p:extLst>
      <p:ext uri="{BB962C8B-B14F-4D97-AF65-F5344CB8AC3E}">
        <p14:creationId xmlns:p14="http://schemas.microsoft.com/office/powerpoint/2010/main" val="1506611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Smart light</a:t>
            </a:r>
            <a:r>
              <a:rPr lang="en-US" baseline="0" dirty="0" smtClean="0"/>
              <a:t> is my </a:t>
            </a:r>
            <a:r>
              <a:rPr lang="en-US" dirty="0" smtClean="0"/>
              <a:t>senior</a:t>
            </a:r>
            <a:r>
              <a:rPr lang="en-US" baseline="0" dirty="0" smtClean="0"/>
              <a:t> capstone project. It is a smart lighting system for bikers to ride their bike at night</a:t>
            </a:r>
          </a:p>
          <a:p>
            <a:r>
              <a:rPr lang="en-US" baseline="0" dirty="0" smtClean="0"/>
              <a:t>I came up with this idea because I rode my bikes to school and I often stay in the lab until very late.</a:t>
            </a:r>
          </a:p>
          <a:p>
            <a:r>
              <a:rPr lang="en-US" baseline="0" dirty="0" smtClean="0"/>
              <a:t>It will be dark outside when I finished with my work and there are streets, alleys near in USC that are not illuminated very well. </a:t>
            </a:r>
          </a:p>
          <a:p>
            <a:r>
              <a:rPr lang="en-US" baseline="0" dirty="0" smtClean="0"/>
              <a:t>I thought why can’t I create something cool that will help people to safely ride their bike home. </a:t>
            </a:r>
          </a:p>
          <a:p>
            <a:r>
              <a:rPr lang="en-US" baseline="0" dirty="0" smtClean="0"/>
              <a:t>Smart light was completed last year and its functionalities includes auto lighting, auto brake light, turn signals, rear incoming object detection</a:t>
            </a:r>
          </a:p>
          <a:p>
            <a:r>
              <a:rPr lang="en-US" baseline="0" dirty="0" smtClean="0"/>
              <a:t>The components I used in this project is listed here and I will talk about how I achieve each feature.</a:t>
            </a:r>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0B1E821D-065E-4636-B715-C16E5E278274}" type="slidenum">
              <a:rPr lang="en-US" smtClean="0">
                <a:solidFill>
                  <a:prstClr val="black"/>
                </a:solidFill>
              </a:rPr>
              <a:pPr/>
              <a:t>2</a:t>
            </a:fld>
            <a:endParaRPr lang="en-US">
              <a:solidFill>
                <a:prstClr val="black"/>
              </a:solidFill>
            </a:endParaRPr>
          </a:p>
        </p:txBody>
      </p:sp>
    </p:spTree>
    <p:extLst>
      <p:ext uri="{BB962C8B-B14F-4D97-AF65-F5344CB8AC3E}">
        <p14:creationId xmlns:p14="http://schemas.microsoft.com/office/powerpoint/2010/main" val="5077114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The first problem is,</a:t>
            </a:r>
            <a:r>
              <a:rPr lang="en-US" baseline="0" dirty="0" smtClean="0"/>
              <a:t> how do I detect an approaching car?</a:t>
            </a:r>
          </a:p>
          <a:p>
            <a:r>
              <a:rPr lang="en-US" baseline="0" dirty="0" smtClean="0"/>
              <a:t>Here I choose to use this ultrasonic sensor. It can detect objects up to 6 meters away.</a:t>
            </a:r>
          </a:p>
          <a:p>
            <a:r>
              <a:rPr lang="en-US" baseline="0" dirty="0" smtClean="0"/>
              <a:t>The microcontroller reads the sensor’s analog signal. The distance detected will be reflected on the analog output of the sensor. Depending on the analog voltage level, the controller will know how far away the object is.</a:t>
            </a:r>
          </a:p>
          <a:p>
            <a:r>
              <a:rPr lang="en-US" baseline="0" dirty="0" smtClean="0"/>
              <a:t>The controller then warns the biker about the object by beeping and flashing red </a:t>
            </a:r>
            <a:r>
              <a:rPr lang="en-US" baseline="0" dirty="0" err="1" smtClean="0"/>
              <a:t>leds</a:t>
            </a:r>
            <a:r>
              <a:rPr lang="en-US" baseline="0" dirty="0" smtClean="0"/>
              <a:t>. and I will cover those later.</a:t>
            </a:r>
          </a:p>
          <a:p>
            <a:r>
              <a:rPr lang="en-US" baseline="0" dirty="0" smtClean="0"/>
              <a:t>The picture here is the area that this sensor will cover. A is for detection of smallest object and C is the larger object.</a:t>
            </a:r>
          </a:p>
          <a:p>
            <a:endParaRPr lang="en-US" dirty="0"/>
          </a:p>
        </p:txBody>
      </p:sp>
      <p:sp>
        <p:nvSpPr>
          <p:cNvPr id="4" name="Slide Number Placeholder 3"/>
          <p:cNvSpPr>
            <a:spLocks noGrp="1"/>
          </p:cNvSpPr>
          <p:nvPr>
            <p:ph type="sldNum" sz="quarter" idx="10"/>
          </p:nvPr>
        </p:nvSpPr>
        <p:spPr/>
        <p:txBody>
          <a:bodyPr/>
          <a:lstStyle/>
          <a:p>
            <a:fld id="{0B1E821D-065E-4636-B715-C16E5E278274}"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36102221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The</a:t>
            </a:r>
            <a:r>
              <a:rPr lang="en-US" baseline="0" dirty="0" smtClean="0"/>
              <a:t> next feature I want is automatic lighting system. A truly smart system that will work on its own.</a:t>
            </a:r>
          </a:p>
          <a:p>
            <a:r>
              <a:rPr lang="en-US" baseline="0" dirty="0" smtClean="0"/>
              <a:t>The first problem I want to solve is how to detect bike’s movement? I choose an accelerometer here and it will allow me to know exactly what kind of force the bike is experiencing. It has a broad range of sensing between + - 3 g. </a:t>
            </a:r>
          </a:p>
          <a:p>
            <a:r>
              <a:rPr lang="en-US" dirty="0" smtClean="0"/>
              <a:t>The</a:t>
            </a:r>
            <a:r>
              <a:rPr lang="en-US" baseline="0" dirty="0" smtClean="0"/>
              <a:t> micro-controller will read the X and Y analog outputs. From the analog outputs numbers, the microcontroller can enable headlight or taillight according to my settings.</a:t>
            </a:r>
            <a:endParaRPr lang="en-US" baseline="0" dirty="0"/>
          </a:p>
          <a:p>
            <a:r>
              <a:rPr lang="en-US" baseline="0" dirty="0" smtClean="0"/>
              <a:t>The most interesting part of this is to find the optimum threshold value for each output. I have to determine how much g force it needs to experience so the system know the bike is moving. A threshold that is too small will be too sensitive and a number too big the light will never light up.</a:t>
            </a:r>
          </a:p>
          <a:p>
            <a:r>
              <a:rPr lang="en-US" baseline="0" dirty="0" smtClean="0"/>
              <a:t>Here is animation.</a:t>
            </a:r>
          </a:p>
        </p:txBody>
      </p:sp>
      <p:sp>
        <p:nvSpPr>
          <p:cNvPr id="4" name="Slide Number Placeholder 3"/>
          <p:cNvSpPr>
            <a:spLocks noGrp="1"/>
          </p:cNvSpPr>
          <p:nvPr>
            <p:ph type="sldNum" sz="quarter" idx="10"/>
          </p:nvPr>
        </p:nvSpPr>
        <p:spPr/>
        <p:txBody>
          <a:bodyPr/>
          <a:lstStyle/>
          <a:p>
            <a:fld id="{0B1E821D-065E-4636-B715-C16E5E278274}" type="slidenum">
              <a:rPr lang="en-US" smtClean="0">
                <a:solidFill>
                  <a:prstClr val="black"/>
                </a:solidFill>
              </a:rPr>
              <a:pPr/>
              <a:t>4</a:t>
            </a:fld>
            <a:endParaRPr lang="en-US">
              <a:solidFill>
                <a:prstClr val="black"/>
              </a:solidFill>
            </a:endParaRPr>
          </a:p>
        </p:txBody>
      </p:sp>
    </p:spTree>
    <p:extLst>
      <p:ext uri="{BB962C8B-B14F-4D97-AF65-F5344CB8AC3E}">
        <p14:creationId xmlns:p14="http://schemas.microsoft.com/office/powerpoint/2010/main" val="37501364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a:t>
            </a:r>
            <a:r>
              <a:rPr lang="en-US" baseline="0" dirty="0" smtClean="0"/>
              <a:t> I will need to find a source of light. I choose to use SMD LEDs and they are really bright. </a:t>
            </a:r>
          </a:p>
          <a:p>
            <a:r>
              <a:rPr lang="en-US" baseline="0" dirty="0" smtClean="0"/>
              <a:t>The microcontroller will not provide enough current to drive them like regular LEDs. So I use this </a:t>
            </a:r>
            <a:r>
              <a:rPr lang="en-US" baseline="0" dirty="0" err="1" smtClean="0"/>
              <a:t>PicoBuck</a:t>
            </a:r>
            <a:r>
              <a:rPr lang="en-US" baseline="0" dirty="0" smtClean="0"/>
              <a:t> LEDs driver as they can provide larger current.</a:t>
            </a:r>
          </a:p>
          <a:p>
            <a:endParaRPr lang="en-US" dirty="0"/>
          </a:p>
        </p:txBody>
      </p:sp>
      <p:sp>
        <p:nvSpPr>
          <p:cNvPr id="4" name="Slide Number Placeholder 3"/>
          <p:cNvSpPr>
            <a:spLocks noGrp="1"/>
          </p:cNvSpPr>
          <p:nvPr>
            <p:ph type="sldNum" sz="quarter" idx="10"/>
          </p:nvPr>
        </p:nvSpPr>
        <p:spPr/>
        <p:txBody>
          <a:bodyPr/>
          <a:lstStyle/>
          <a:p>
            <a:fld id="{79FF6478-74BA-0C41-A791-1817173126DF}" type="slidenum">
              <a:rPr lang="en-US" smtClean="0"/>
              <a:pPr/>
              <a:t>5</a:t>
            </a:fld>
            <a:endParaRPr lang="en-US" dirty="0"/>
          </a:p>
        </p:txBody>
      </p:sp>
    </p:spTree>
    <p:extLst>
      <p:ext uri="{BB962C8B-B14F-4D97-AF65-F5344CB8AC3E}">
        <p14:creationId xmlns:p14="http://schemas.microsoft.com/office/powerpoint/2010/main" val="14656980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want my product to be able to tell nighttime, so I used photocell as my light sensor.</a:t>
            </a:r>
          </a:p>
          <a:p>
            <a:r>
              <a:rPr lang="en-US" baseline="0" dirty="0" smtClean="0"/>
              <a:t>It works like a variable resistor - when it is dark outside, it becomes strong resistor, when it is bright, it becomes a weak resistor.</a:t>
            </a:r>
          </a:p>
          <a:p>
            <a:r>
              <a:rPr lang="en-US" baseline="0" dirty="0" smtClean="0"/>
              <a:t>When nighttime is detected, the system know that headlight and taillight are free to use.</a:t>
            </a:r>
          </a:p>
          <a:p>
            <a:r>
              <a:rPr lang="en-US" baseline="0" dirty="0" smtClean="0"/>
              <a:t>If it is daytime, it will force the headlight or taillight to be off. </a:t>
            </a:r>
            <a:endParaRPr lang="en-US" dirty="0"/>
          </a:p>
        </p:txBody>
      </p:sp>
      <p:sp>
        <p:nvSpPr>
          <p:cNvPr id="4" name="Slide Number Placeholder 3"/>
          <p:cNvSpPr>
            <a:spLocks noGrp="1"/>
          </p:cNvSpPr>
          <p:nvPr>
            <p:ph type="sldNum" sz="quarter" idx="10"/>
          </p:nvPr>
        </p:nvSpPr>
        <p:spPr/>
        <p:txBody>
          <a:bodyPr/>
          <a:lstStyle/>
          <a:p>
            <a:fld id="{79FF6478-74BA-0C41-A791-1817173126DF}" type="slidenum">
              <a:rPr lang="en-US" smtClean="0"/>
              <a:pPr/>
              <a:t>6</a:t>
            </a:fld>
            <a:endParaRPr lang="en-US" dirty="0"/>
          </a:p>
        </p:txBody>
      </p:sp>
    </p:spTree>
    <p:extLst>
      <p:ext uri="{BB962C8B-B14F-4D97-AF65-F5344CB8AC3E}">
        <p14:creationId xmlns:p14="http://schemas.microsoft.com/office/powerpoint/2010/main" val="11525131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The</a:t>
            </a:r>
            <a:r>
              <a:rPr lang="en-US" baseline="0" dirty="0" smtClean="0"/>
              <a:t> smart system will need a way to warn the biker of incoming object and also let the biker warn other driver with turn signals.</a:t>
            </a:r>
          </a:p>
          <a:p>
            <a:r>
              <a:rPr lang="en-US" baseline="0" dirty="0" smtClean="0"/>
              <a:t>To solve this problem, I installed buzzer, </a:t>
            </a:r>
            <a:r>
              <a:rPr lang="en-US" baseline="0" dirty="0" err="1" smtClean="0"/>
              <a:t>leds</a:t>
            </a:r>
            <a:r>
              <a:rPr lang="en-US" baseline="0" dirty="0" smtClean="0"/>
              <a:t> and push button.</a:t>
            </a:r>
          </a:p>
          <a:p>
            <a:r>
              <a:rPr lang="en-US" baseline="0" dirty="0" smtClean="0"/>
              <a:t>The buzzer will be enable when my ultrasonic sensor detects an object. It will beep and its frequency changes depending on how close the object is.</a:t>
            </a:r>
          </a:p>
          <a:p>
            <a:r>
              <a:rPr lang="en-US" baseline="0" dirty="0" smtClean="0"/>
              <a:t>The buzzer will make alarming noise when current is flowing between its pins.</a:t>
            </a:r>
          </a:p>
          <a:p>
            <a:r>
              <a:rPr lang="en-US" baseline="0" dirty="0" smtClean="0"/>
              <a:t>It produces 80 decibel of noise and it can be pretty loud and noisy. As I was testing this buzzer, other teams in the lab kind of got annoyed, good thing this did not take me too long.</a:t>
            </a:r>
            <a:endParaRPr lang="en-US" baseline="0" dirty="0"/>
          </a:p>
          <a:p>
            <a:r>
              <a:rPr lang="en-US" baseline="0" dirty="0" smtClean="0"/>
              <a:t>The push buttons are turn signal for the biker, when they are depressed, micro controller will blink the turn signal three times.</a:t>
            </a:r>
          </a:p>
          <a:p>
            <a:r>
              <a:rPr lang="en-US" baseline="0" dirty="0" smtClean="0"/>
              <a:t>Push buttons is a pair of unconnected wire and when the button is pressed, the wire will be connected. I installed a grounded resistor between the wires, I was able to detect voltage changes when button is pressed.</a:t>
            </a:r>
          </a:p>
        </p:txBody>
      </p:sp>
      <p:sp>
        <p:nvSpPr>
          <p:cNvPr id="4" name="Slide Number Placeholder 3"/>
          <p:cNvSpPr>
            <a:spLocks noGrp="1"/>
          </p:cNvSpPr>
          <p:nvPr>
            <p:ph type="sldNum" sz="quarter" idx="10"/>
          </p:nvPr>
        </p:nvSpPr>
        <p:spPr/>
        <p:txBody>
          <a:bodyPr/>
          <a:lstStyle/>
          <a:p>
            <a:fld id="{0B1E821D-065E-4636-B715-C16E5E278274}" type="slidenum">
              <a:rPr lang="en-US" smtClean="0">
                <a:solidFill>
                  <a:prstClr val="black"/>
                </a:solidFill>
              </a:rPr>
              <a:pPr/>
              <a:t>7</a:t>
            </a:fld>
            <a:endParaRPr lang="en-US">
              <a:solidFill>
                <a:prstClr val="black"/>
              </a:solidFill>
            </a:endParaRPr>
          </a:p>
        </p:txBody>
      </p:sp>
    </p:spTree>
    <p:extLst>
      <p:ext uri="{BB962C8B-B14F-4D97-AF65-F5344CB8AC3E}">
        <p14:creationId xmlns:p14="http://schemas.microsoft.com/office/powerpoint/2010/main" val="5077114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 Id="rId3"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 Id="rId3" Type="http://schemas.openxmlformats.org/officeDocument/2006/relationships/image" Target="../media/image4.emf"/></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 Id="rId3" Type="http://schemas.openxmlformats.org/officeDocument/2006/relationships/image" Target="../media/image4.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 Id="rId3" Type="http://schemas.openxmlformats.org/officeDocument/2006/relationships/image" Target="../media/image4.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 Id="rId3"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 Id="rId3"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 Id="rId3" Type="http://schemas.openxmlformats.org/officeDocument/2006/relationships/image" Target="../media/image1.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 Id="rId3" Type="http://schemas.openxmlformats.org/officeDocument/2006/relationships/image" Target="../media/image1.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 Id="rId3" Type="http://schemas.openxmlformats.org/officeDocument/2006/relationships/image" Target="../media/image4.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 Id="rId3" Type="http://schemas.openxmlformats.org/officeDocument/2006/relationships/image" Target="../media/image4.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333473" y="2112820"/>
            <a:ext cx="6400801" cy="4047836"/>
          </a:xfrm>
          <a:prstGeom prst="rect">
            <a:avLst/>
          </a:prstGeom>
          <a:ln>
            <a:noFill/>
          </a:ln>
        </p:spPr>
        <p:txBody>
          <a:bodyPr>
            <a:noAutofit/>
          </a:bodyPr>
          <a:lstStyle>
            <a:lvl1pPr>
              <a:defRPr sz="8800" b="1" i="0" baseline="0">
                <a:solidFill>
                  <a:schemeClr val="bg1"/>
                </a:solidFill>
                <a:latin typeface="Helvetica Light"/>
                <a:cs typeface="Helvetica Light"/>
              </a:defRPr>
            </a:lvl1pPr>
          </a:lstStyle>
          <a:p>
            <a:r>
              <a:rPr lang="en-US" dirty="0" smtClean="0"/>
              <a:t>Master</a:t>
            </a:r>
            <a:br>
              <a:rPr lang="en-US" dirty="0" smtClean="0"/>
            </a:br>
            <a:r>
              <a:rPr lang="en-US" dirty="0" smtClean="0"/>
              <a:t>title</a:t>
            </a:r>
            <a:br>
              <a:rPr lang="en-US" dirty="0" smtClean="0"/>
            </a:br>
            <a:r>
              <a:rPr lang="en-US" dirty="0" smtClean="0"/>
              <a:t>here</a:t>
            </a:r>
            <a:endParaRPr lang="en-US" dirty="0"/>
          </a:p>
        </p:txBody>
      </p:sp>
      <p:sp>
        <p:nvSpPr>
          <p:cNvPr id="4" name="Date Placeholder 3"/>
          <p:cNvSpPr>
            <a:spLocks noGrp="1"/>
          </p:cNvSpPr>
          <p:nvPr>
            <p:ph type="dt" sz="half" idx="10"/>
          </p:nvPr>
        </p:nvSpPr>
        <p:spPr>
          <a:xfrm>
            <a:off x="7112000" y="6356351"/>
            <a:ext cx="1877976" cy="365125"/>
          </a:xfrm>
          <a:prstGeom prst="rect">
            <a:avLst/>
          </a:prstGeom>
          <a:noFill/>
          <a:ln w="12700">
            <a:solidFill>
              <a:schemeClr val="bg1"/>
            </a:solidFill>
          </a:ln>
        </p:spPr>
        <p:txBody>
          <a:bodyPr/>
          <a:lstStyle>
            <a:lvl1pPr algn="r">
              <a:defRPr b="0" i="0">
                <a:solidFill>
                  <a:schemeClr val="bg1"/>
                </a:solidFill>
                <a:latin typeface="National-Medium"/>
                <a:cs typeface="National-Medium"/>
              </a:defRPr>
            </a:lvl1pPr>
          </a:lstStyle>
          <a:p>
            <a:fld id="{A2EDC84E-C627-4642-9DC6-F26C7C2EB04E}" type="datetime1">
              <a:rPr lang="en-US" smtClean="0"/>
              <a:pPr/>
              <a:t>5/31/16</a:t>
            </a:fld>
            <a:endParaRPr lang="en-US" dirty="0"/>
          </a:p>
        </p:txBody>
      </p:sp>
      <p:sp>
        <p:nvSpPr>
          <p:cNvPr id="5" name="Footer Placeholder 4"/>
          <p:cNvSpPr>
            <a:spLocks noGrp="1"/>
          </p:cNvSpPr>
          <p:nvPr>
            <p:ph type="ftr" sz="quarter" idx="11"/>
          </p:nvPr>
        </p:nvSpPr>
        <p:spPr>
          <a:xfrm>
            <a:off x="125735" y="6356351"/>
            <a:ext cx="6986267" cy="365125"/>
          </a:xfrm>
          <a:prstGeom prst="rect">
            <a:avLst/>
          </a:prstGeom>
          <a:noFill/>
          <a:ln w="12700">
            <a:solidFill>
              <a:schemeClr val="bg1"/>
            </a:solidFill>
          </a:ln>
        </p:spPr>
        <p:txBody>
          <a:bodyPr/>
          <a:lstStyle>
            <a:lvl1pPr algn="l">
              <a:defRPr b="0" i="0" cap="all">
                <a:solidFill>
                  <a:srgbClr val="FFFFFF"/>
                </a:solidFill>
                <a:latin typeface="National-Medium"/>
                <a:cs typeface="National-Medium"/>
              </a:defRPr>
            </a:lvl1pPr>
          </a:lstStyle>
          <a:p>
            <a:r>
              <a:rPr lang="en-US" smtClean="0"/>
              <a:t>Board of Councilors Meeting, November 2013</a:t>
            </a:r>
            <a:endParaRPr lang="en-US" dirty="0"/>
          </a:p>
        </p:txBody>
      </p:sp>
      <p:sp>
        <p:nvSpPr>
          <p:cNvPr id="7" name="Rectangle 6"/>
          <p:cNvSpPr/>
          <p:nvPr userDrawn="1"/>
        </p:nvSpPr>
        <p:spPr>
          <a:xfrm>
            <a:off x="125733" y="163473"/>
            <a:ext cx="8864243" cy="6558002"/>
          </a:xfrm>
          <a:prstGeom prst="rect">
            <a:avLst/>
          </a:prstGeom>
          <a:no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8" name="Rectangle 7"/>
          <p:cNvSpPr/>
          <p:nvPr userDrawn="1"/>
        </p:nvSpPr>
        <p:spPr>
          <a:xfrm>
            <a:off x="125733" y="163472"/>
            <a:ext cx="8864243" cy="879741"/>
          </a:xfrm>
          <a:prstGeom prst="rect">
            <a:avLst/>
          </a:prstGeom>
          <a:no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9" name="Rectangle 8"/>
          <p:cNvSpPr/>
          <p:nvPr userDrawn="1"/>
        </p:nvSpPr>
        <p:spPr>
          <a:xfrm>
            <a:off x="8146145" y="163474"/>
            <a:ext cx="843833" cy="879740"/>
          </a:xfrm>
          <a:prstGeom prst="rect">
            <a:avLst/>
          </a:prstGeom>
          <a:solidFill>
            <a:srgbClr val="FFFFFF"/>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Helvetica"/>
            </a:endParaRPr>
          </a:p>
        </p:txBody>
      </p:sp>
      <p:pic>
        <p:nvPicPr>
          <p:cNvPr id="10" name="Picture 9" descr="Formal_Viterbi_GoldOntrans.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333472" y="292986"/>
            <a:ext cx="2357235" cy="636208"/>
          </a:xfrm>
          <a:prstGeom prst="rect">
            <a:avLst/>
          </a:prstGeom>
        </p:spPr>
      </p:pic>
      <p:pic>
        <p:nvPicPr>
          <p:cNvPr id="11" name="Picture 10" descr="Small Use Shield_CardOnTrans.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8146145" y="190686"/>
            <a:ext cx="843833" cy="843833"/>
          </a:xfrm>
          <a:prstGeom prst="rect">
            <a:avLst/>
          </a:prstGeom>
        </p:spPr>
      </p:pic>
    </p:spTree>
    <p:extLst>
      <p:ext uri="{BB962C8B-B14F-4D97-AF65-F5344CB8AC3E}">
        <p14:creationId xmlns:p14="http://schemas.microsoft.com/office/powerpoint/2010/main" val="3513049053"/>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New Faculty/ Thumbnail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3019" y="851932"/>
            <a:ext cx="8229600" cy="521370"/>
          </a:xfrm>
          <a:prstGeom prst="rect">
            <a:avLst/>
          </a:prstGeom>
        </p:spPr>
        <p:txBody>
          <a:bodyPr>
            <a:normAutofit/>
          </a:bodyPr>
          <a:lstStyle>
            <a:lvl1pPr>
              <a:defRPr sz="2400">
                <a:solidFill>
                  <a:srgbClr val="990000"/>
                </a:solidFill>
              </a:defRPr>
            </a:lvl1pPr>
          </a:lstStyle>
          <a:p>
            <a:r>
              <a:rPr lang="en-US" dirty="0" smtClean="0"/>
              <a:t>Slide title</a:t>
            </a:r>
            <a:endParaRPr lang="en-US" dirty="0"/>
          </a:p>
        </p:txBody>
      </p:sp>
      <p:sp>
        <p:nvSpPr>
          <p:cNvPr id="16" name="Rectangle 15"/>
          <p:cNvSpPr/>
          <p:nvPr userDrawn="1"/>
        </p:nvSpPr>
        <p:spPr>
          <a:xfrm>
            <a:off x="125733" y="163473"/>
            <a:ext cx="8864243" cy="6558002"/>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7" name="Rectangle 16"/>
          <p:cNvSpPr/>
          <p:nvPr userDrawn="1"/>
        </p:nvSpPr>
        <p:spPr>
          <a:xfrm>
            <a:off x="125733" y="163474"/>
            <a:ext cx="8864243" cy="634814"/>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8" name="Rectangle 17"/>
          <p:cNvSpPr/>
          <p:nvPr userDrawn="1"/>
        </p:nvSpPr>
        <p:spPr>
          <a:xfrm>
            <a:off x="8381074" y="163474"/>
            <a:ext cx="608903" cy="634813"/>
          </a:xfrm>
          <a:prstGeom prst="rect">
            <a:avLst/>
          </a:prstGeom>
          <a:solidFill>
            <a:schemeClr val="bg2"/>
          </a:solidFill>
          <a:ln w="12700">
            <a:solidFill>
              <a:srgbClr val="99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Helvetica"/>
            </a:endParaRPr>
          </a:p>
        </p:txBody>
      </p:sp>
      <p:pic>
        <p:nvPicPr>
          <p:cNvPr id="30" name="Picture 29" descr="Small Use Shield_WhiteOnTrans.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492619" y="231585"/>
            <a:ext cx="385812" cy="498588"/>
          </a:xfrm>
          <a:prstGeom prst="rect">
            <a:avLst/>
          </a:prstGeom>
        </p:spPr>
      </p:pic>
      <p:pic>
        <p:nvPicPr>
          <p:cNvPr id="31" name="Picture 30" descr="Formal_Viterbi_CardOnTrans.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 y="91985"/>
            <a:ext cx="2222500" cy="777875"/>
          </a:xfrm>
          <a:prstGeom prst="rect">
            <a:avLst/>
          </a:prstGeom>
        </p:spPr>
      </p:pic>
      <p:sp>
        <p:nvSpPr>
          <p:cNvPr id="36" name="Text Placeholder 35"/>
          <p:cNvSpPr>
            <a:spLocks noGrp="1"/>
          </p:cNvSpPr>
          <p:nvPr>
            <p:ph type="body" sz="quarter" idx="15" hasCustomPrompt="1"/>
          </p:nvPr>
        </p:nvSpPr>
        <p:spPr>
          <a:xfrm>
            <a:off x="246647" y="3072524"/>
            <a:ext cx="1290723" cy="494089"/>
          </a:xfrm>
          <a:prstGeom prst="rect">
            <a:avLst/>
          </a:prstGeom>
        </p:spPr>
        <p:txBody>
          <a:bodyPr/>
          <a:lstStyle>
            <a:lvl4pPr marL="55563" indent="0">
              <a:buNone/>
              <a:defRPr/>
            </a:lvl4pPr>
            <a:lvl5pPr marL="0" indent="0">
              <a:buNone/>
              <a:defRPr baseline="0"/>
            </a:lvl5pPr>
          </a:lstStyle>
          <a:p>
            <a:pPr lvl="4"/>
            <a:r>
              <a:rPr lang="en-US" dirty="0" smtClean="0"/>
              <a:t>Name Here</a:t>
            </a:r>
          </a:p>
          <a:p>
            <a:pPr lvl="4"/>
            <a:endParaRPr lang="en-US" dirty="0"/>
          </a:p>
        </p:txBody>
      </p:sp>
      <p:sp>
        <p:nvSpPr>
          <p:cNvPr id="39" name="Picture Placeholder 38"/>
          <p:cNvSpPr>
            <a:spLocks noGrp="1"/>
          </p:cNvSpPr>
          <p:nvPr>
            <p:ph type="pic" sz="quarter" idx="17"/>
          </p:nvPr>
        </p:nvSpPr>
        <p:spPr>
          <a:xfrm>
            <a:off x="256673" y="1625136"/>
            <a:ext cx="1280696" cy="1447388"/>
          </a:xfrm>
          <a:prstGeom prst="rect">
            <a:avLst/>
          </a:prstGeom>
        </p:spPr>
        <p:txBody>
          <a:bodyPr/>
          <a:lstStyle>
            <a:lvl1pPr marL="0" indent="0">
              <a:buNone/>
              <a:defRPr/>
            </a:lvl1pPr>
          </a:lstStyle>
          <a:p>
            <a:endParaRPr lang="en-US" dirty="0"/>
          </a:p>
        </p:txBody>
      </p:sp>
      <p:sp>
        <p:nvSpPr>
          <p:cNvPr id="40" name="Text Placeholder 35"/>
          <p:cNvSpPr>
            <a:spLocks noGrp="1"/>
          </p:cNvSpPr>
          <p:nvPr>
            <p:ph type="body" sz="quarter" idx="18" hasCustomPrompt="1"/>
          </p:nvPr>
        </p:nvSpPr>
        <p:spPr>
          <a:xfrm>
            <a:off x="1705945" y="3074238"/>
            <a:ext cx="1290723" cy="494089"/>
          </a:xfrm>
          <a:prstGeom prst="rect">
            <a:avLst/>
          </a:prstGeom>
        </p:spPr>
        <p:txBody>
          <a:bodyPr/>
          <a:lstStyle>
            <a:lvl4pPr marL="55563" indent="0">
              <a:buNone/>
              <a:defRPr/>
            </a:lvl4pPr>
            <a:lvl5pPr marL="0" indent="0">
              <a:buNone/>
              <a:defRPr baseline="0"/>
            </a:lvl5pPr>
          </a:lstStyle>
          <a:p>
            <a:pPr lvl="4"/>
            <a:r>
              <a:rPr lang="en-US" dirty="0" smtClean="0"/>
              <a:t>Name Here</a:t>
            </a:r>
          </a:p>
          <a:p>
            <a:pPr lvl="4"/>
            <a:endParaRPr lang="en-US" dirty="0"/>
          </a:p>
        </p:txBody>
      </p:sp>
      <p:sp>
        <p:nvSpPr>
          <p:cNvPr id="42" name="Picture Placeholder 38"/>
          <p:cNvSpPr>
            <a:spLocks noGrp="1"/>
          </p:cNvSpPr>
          <p:nvPr>
            <p:ph type="pic" sz="quarter" idx="19"/>
          </p:nvPr>
        </p:nvSpPr>
        <p:spPr>
          <a:xfrm>
            <a:off x="1715971" y="1626850"/>
            <a:ext cx="1280696" cy="1447388"/>
          </a:xfrm>
          <a:prstGeom prst="rect">
            <a:avLst/>
          </a:prstGeom>
        </p:spPr>
        <p:txBody>
          <a:bodyPr/>
          <a:lstStyle>
            <a:lvl1pPr marL="0" indent="0">
              <a:buNone/>
              <a:defRPr/>
            </a:lvl1pPr>
          </a:lstStyle>
          <a:p>
            <a:endParaRPr lang="en-US" dirty="0"/>
          </a:p>
        </p:txBody>
      </p:sp>
      <p:sp>
        <p:nvSpPr>
          <p:cNvPr id="43" name="Text Placeholder 35"/>
          <p:cNvSpPr>
            <a:spLocks noGrp="1"/>
          </p:cNvSpPr>
          <p:nvPr>
            <p:ph type="body" sz="quarter" idx="20" hasCustomPrompt="1"/>
          </p:nvPr>
        </p:nvSpPr>
        <p:spPr>
          <a:xfrm>
            <a:off x="3165243" y="3076912"/>
            <a:ext cx="1290723" cy="494089"/>
          </a:xfrm>
          <a:prstGeom prst="rect">
            <a:avLst/>
          </a:prstGeom>
        </p:spPr>
        <p:txBody>
          <a:bodyPr/>
          <a:lstStyle>
            <a:lvl4pPr marL="55563" indent="0">
              <a:buNone/>
              <a:defRPr/>
            </a:lvl4pPr>
            <a:lvl5pPr marL="0" indent="0">
              <a:buNone/>
              <a:defRPr baseline="0"/>
            </a:lvl5pPr>
          </a:lstStyle>
          <a:p>
            <a:pPr lvl="4"/>
            <a:r>
              <a:rPr lang="en-US" dirty="0" smtClean="0"/>
              <a:t>Name Here</a:t>
            </a:r>
          </a:p>
          <a:p>
            <a:pPr lvl="4"/>
            <a:endParaRPr lang="en-US" dirty="0"/>
          </a:p>
        </p:txBody>
      </p:sp>
      <p:sp>
        <p:nvSpPr>
          <p:cNvPr id="44" name="Picture Placeholder 38"/>
          <p:cNvSpPr>
            <a:spLocks noGrp="1"/>
          </p:cNvSpPr>
          <p:nvPr>
            <p:ph type="pic" sz="quarter" idx="21"/>
          </p:nvPr>
        </p:nvSpPr>
        <p:spPr>
          <a:xfrm>
            <a:off x="3175269" y="1629523"/>
            <a:ext cx="1280696" cy="1447388"/>
          </a:xfrm>
          <a:prstGeom prst="rect">
            <a:avLst/>
          </a:prstGeom>
        </p:spPr>
        <p:txBody>
          <a:bodyPr/>
          <a:lstStyle>
            <a:lvl1pPr marL="0" indent="0">
              <a:buNone/>
              <a:defRPr/>
            </a:lvl1pPr>
          </a:lstStyle>
          <a:p>
            <a:endParaRPr lang="en-US" dirty="0"/>
          </a:p>
        </p:txBody>
      </p:sp>
      <p:sp>
        <p:nvSpPr>
          <p:cNvPr id="45" name="Text Placeholder 35"/>
          <p:cNvSpPr>
            <a:spLocks noGrp="1"/>
          </p:cNvSpPr>
          <p:nvPr>
            <p:ph type="body" sz="quarter" idx="22" hasCustomPrompt="1"/>
          </p:nvPr>
        </p:nvSpPr>
        <p:spPr>
          <a:xfrm>
            <a:off x="4624541" y="3070810"/>
            <a:ext cx="1290723" cy="494089"/>
          </a:xfrm>
          <a:prstGeom prst="rect">
            <a:avLst/>
          </a:prstGeom>
        </p:spPr>
        <p:txBody>
          <a:bodyPr/>
          <a:lstStyle>
            <a:lvl4pPr marL="55563" indent="0">
              <a:buNone/>
              <a:defRPr/>
            </a:lvl4pPr>
            <a:lvl5pPr marL="0" indent="0">
              <a:buNone/>
              <a:defRPr baseline="0"/>
            </a:lvl5pPr>
          </a:lstStyle>
          <a:p>
            <a:pPr lvl="4"/>
            <a:r>
              <a:rPr lang="en-US" dirty="0" smtClean="0"/>
              <a:t>Name Here</a:t>
            </a:r>
          </a:p>
          <a:p>
            <a:pPr lvl="4"/>
            <a:endParaRPr lang="en-US" dirty="0"/>
          </a:p>
        </p:txBody>
      </p:sp>
      <p:sp>
        <p:nvSpPr>
          <p:cNvPr id="46" name="Picture Placeholder 38"/>
          <p:cNvSpPr>
            <a:spLocks noGrp="1"/>
          </p:cNvSpPr>
          <p:nvPr>
            <p:ph type="pic" sz="quarter" idx="23"/>
          </p:nvPr>
        </p:nvSpPr>
        <p:spPr>
          <a:xfrm>
            <a:off x="4634567" y="1623421"/>
            <a:ext cx="1280696" cy="1447388"/>
          </a:xfrm>
          <a:prstGeom prst="rect">
            <a:avLst/>
          </a:prstGeom>
        </p:spPr>
        <p:txBody>
          <a:bodyPr/>
          <a:lstStyle>
            <a:lvl1pPr marL="0" indent="0">
              <a:buNone/>
              <a:defRPr/>
            </a:lvl1pPr>
          </a:lstStyle>
          <a:p>
            <a:endParaRPr lang="en-US" dirty="0"/>
          </a:p>
        </p:txBody>
      </p:sp>
      <p:sp>
        <p:nvSpPr>
          <p:cNvPr id="47" name="Text Placeholder 35"/>
          <p:cNvSpPr>
            <a:spLocks noGrp="1"/>
          </p:cNvSpPr>
          <p:nvPr>
            <p:ph type="body" sz="quarter" idx="24" hasCustomPrompt="1"/>
          </p:nvPr>
        </p:nvSpPr>
        <p:spPr>
          <a:xfrm>
            <a:off x="6083839" y="3072524"/>
            <a:ext cx="1290723" cy="494089"/>
          </a:xfrm>
          <a:prstGeom prst="rect">
            <a:avLst/>
          </a:prstGeom>
        </p:spPr>
        <p:txBody>
          <a:bodyPr/>
          <a:lstStyle>
            <a:lvl4pPr marL="55563" indent="0">
              <a:buNone/>
              <a:defRPr/>
            </a:lvl4pPr>
            <a:lvl5pPr marL="0" indent="0">
              <a:buNone/>
              <a:defRPr baseline="0"/>
            </a:lvl5pPr>
          </a:lstStyle>
          <a:p>
            <a:pPr lvl="4"/>
            <a:r>
              <a:rPr lang="en-US" dirty="0" smtClean="0"/>
              <a:t>Name Here</a:t>
            </a:r>
          </a:p>
          <a:p>
            <a:pPr lvl="4"/>
            <a:endParaRPr lang="en-US" dirty="0"/>
          </a:p>
        </p:txBody>
      </p:sp>
      <p:sp>
        <p:nvSpPr>
          <p:cNvPr id="48" name="Picture Placeholder 38"/>
          <p:cNvSpPr>
            <a:spLocks noGrp="1"/>
          </p:cNvSpPr>
          <p:nvPr>
            <p:ph type="pic" sz="quarter" idx="25"/>
          </p:nvPr>
        </p:nvSpPr>
        <p:spPr>
          <a:xfrm>
            <a:off x="6093865" y="1625136"/>
            <a:ext cx="1280696" cy="1447388"/>
          </a:xfrm>
          <a:prstGeom prst="rect">
            <a:avLst/>
          </a:prstGeom>
        </p:spPr>
        <p:txBody>
          <a:bodyPr/>
          <a:lstStyle>
            <a:lvl1pPr marL="0" indent="0">
              <a:buNone/>
              <a:defRPr/>
            </a:lvl1pPr>
          </a:lstStyle>
          <a:p>
            <a:endParaRPr lang="en-US" dirty="0"/>
          </a:p>
        </p:txBody>
      </p:sp>
      <p:sp>
        <p:nvSpPr>
          <p:cNvPr id="49" name="Text Placeholder 35"/>
          <p:cNvSpPr>
            <a:spLocks noGrp="1"/>
          </p:cNvSpPr>
          <p:nvPr>
            <p:ph type="body" sz="quarter" idx="26" hasCustomPrompt="1"/>
          </p:nvPr>
        </p:nvSpPr>
        <p:spPr>
          <a:xfrm>
            <a:off x="7543136" y="3075198"/>
            <a:ext cx="1290723" cy="494089"/>
          </a:xfrm>
          <a:prstGeom prst="rect">
            <a:avLst/>
          </a:prstGeom>
        </p:spPr>
        <p:txBody>
          <a:bodyPr/>
          <a:lstStyle>
            <a:lvl4pPr marL="55563" indent="0">
              <a:buNone/>
              <a:defRPr/>
            </a:lvl4pPr>
            <a:lvl5pPr marL="0" indent="0">
              <a:buNone/>
              <a:defRPr baseline="0"/>
            </a:lvl5pPr>
          </a:lstStyle>
          <a:p>
            <a:pPr lvl="4"/>
            <a:r>
              <a:rPr lang="en-US" dirty="0" smtClean="0"/>
              <a:t>Name Here</a:t>
            </a:r>
          </a:p>
          <a:p>
            <a:pPr lvl="4"/>
            <a:endParaRPr lang="en-US" dirty="0"/>
          </a:p>
        </p:txBody>
      </p:sp>
      <p:sp>
        <p:nvSpPr>
          <p:cNvPr id="50" name="Picture Placeholder 38"/>
          <p:cNvSpPr>
            <a:spLocks noGrp="1"/>
          </p:cNvSpPr>
          <p:nvPr>
            <p:ph type="pic" sz="quarter" idx="27"/>
          </p:nvPr>
        </p:nvSpPr>
        <p:spPr>
          <a:xfrm>
            <a:off x="7553163" y="1627810"/>
            <a:ext cx="1280696" cy="1447388"/>
          </a:xfrm>
          <a:prstGeom prst="rect">
            <a:avLst/>
          </a:prstGeom>
        </p:spPr>
        <p:txBody>
          <a:bodyPr/>
          <a:lstStyle>
            <a:lvl1pPr marL="0" indent="0">
              <a:buNone/>
              <a:defRPr/>
            </a:lvl1pPr>
          </a:lstStyle>
          <a:p>
            <a:endParaRPr lang="en-US" dirty="0"/>
          </a:p>
        </p:txBody>
      </p:sp>
      <p:sp>
        <p:nvSpPr>
          <p:cNvPr id="51" name="Text Placeholder 35"/>
          <p:cNvSpPr>
            <a:spLocks noGrp="1"/>
          </p:cNvSpPr>
          <p:nvPr>
            <p:ph type="body" sz="quarter" idx="28" hasCustomPrompt="1"/>
          </p:nvPr>
        </p:nvSpPr>
        <p:spPr>
          <a:xfrm>
            <a:off x="227931" y="5541306"/>
            <a:ext cx="1290723" cy="494089"/>
          </a:xfrm>
          <a:prstGeom prst="rect">
            <a:avLst/>
          </a:prstGeom>
        </p:spPr>
        <p:txBody>
          <a:bodyPr/>
          <a:lstStyle>
            <a:lvl4pPr marL="55563" indent="0">
              <a:buNone/>
              <a:defRPr/>
            </a:lvl4pPr>
            <a:lvl5pPr marL="0" indent="0">
              <a:buNone/>
              <a:defRPr baseline="0"/>
            </a:lvl5pPr>
          </a:lstStyle>
          <a:p>
            <a:pPr lvl="4"/>
            <a:r>
              <a:rPr lang="en-US" smtClean="0"/>
              <a:t>Name H</a:t>
            </a:r>
            <a:endParaRPr lang="en-US" dirty="0" smtClean="0"/>
          </a:p>
          <a:p>
            <a:pPr lvl="4"/>
            <a:endParaRPr lang="en-US" dirty="0"/>
          </a:p>
        </p:txBody>
      </p:sp>
      <p:sp>
        <p:nvSpPr>
          <p:cNvPr id="52" name="Picture Placeholder 38"/>
          <p:cNvSpPr>
            <a:spLocks noGrp="1"/>
          </p:cNvSpPr>
          <p:nvPr>
            <p:ph type="pic" sz="quarter" idx="29"/>
          </p:nvPr>
        </p:nvSpPr>
        <p:spPr>
          <a:xfrm>
            <a:off x="237957" y="4093918"/>
            <a:ext cx="1280696" cy="1447388"/>
          </a:xfrm>
          <a:prstGeom prst="rect">
            <a:avLst/>
          </a:prstGeom>
        </p:spPr>
        <p:txBody>
          <a:bodyPr/>
          <a:lstStyle>
            <a:lvl1pPr marL="0" indent="0">
              <a:buNone/>
              <a:defRPr/>
            </a:lvl1pPr>
          </a:lstStyle>
          <a:p>
            <a:endParaRPr lang="en-US" dirty="0"/>
          </a:p>
        </p:txBody>
      </p:sp>
      <p:sp>
        <p:nvSpPr>
          <p:cNvPr id="53" name="Text Placeholder 35"/>
          <p:cNvSpPr>
            <a:spLocks noGrp="1"/>
          </p:cNvSpPr>
          <p:nvPr>
            <p:ph type="body" sz="quarter" idx="30" hasCustomPrompt="1"/>
          </p:nvPr>
        </p:nvSpPr>
        <p:spPr>
          <a:xfrm>
            <a:off x="1687229" y="5543020"/>
            <a:ext cx="1290723" cy="494089"/>
          </a:xfrm>
          <a:prstGeom prst="rect">
            <a:avLst/>
          </a:prstGeom>
        </p:spPr>
        <p:txBody>
          <a:bodyPr/>
          <a:lstStyle>
            <a:lvl4pPr marL="55563" indent="0">
              <a:buNone/>
              <a:defRPr/>
            </a:lvl4pPr>
            <a:lvl5pPr marL="0" indent="0">
              <a:buNone/>
              <a:defRPr baseline="0"/>
            </a:lvl5pPr>
          </a:lstStyle>
          <a:p>
            <a:pPr lvl="4"/>
            <a:r>
              <a:rPr lang="en-US" dirty="0" smtClean="0"/>
              <a:t>Name Here</a:t>
            </a:r>
          </a:p>
          <a:p>
            <a:pPr lvl="4"/>
            <a:endParaRPr lang="en-US" dirty="0"/>
          </a:p>
        </p:txBody>
      </p:sp>
      <p:sp>
        <p:nvSpPr>
          <p:cNvPr id="54" name="Picture Placeholder 38"/>
          <p:cNvSpPr>
            <a:spLocks noGrp="1"/>
          </p:cNvSpPr>
          <p:nvPr>
            <p:ph type="pic" sz="quarter" idx="31"/>
          </p:nvPr>
        </p:nvSpPr>
        <p:spPr>
          <a:xfrm>
            <a:off x="1697255" y="4095631"/>
            <a:ext cx="1280696" cy="1447388"/>
          </a:xfrm>
          <a:prstGeom prst="rect">
            <a:avLst/>
          </a:prstGeom>
        </p:spPr>
        <p:txBody>
          <a:bodyPr/>
          <a:lstStyle>
            <a:lvl1pPr marL="0" indent="0">
              <a:buNone/>
              <a:defRPr/>
            </a:lvl1pPr>
          </a:lstStyle>
          <a:p>
            <a:endParaRPr lang="en-US" dirty="0"/>
          </a:p>
        </p:txBody>
      </p:sp>
      <p:sp>
        <p:nvSpPr>
          <p:cNvPr id="55" name="Text Placeholder 35"/>
          <p:cNvSpPr>
            <a:spLocks noGrp="1"/>
          </p:cNvSpPr>
          <p:nvPr>
            <p:ph type="body" sz="quarter" idx="32" hasCustomPrompt="1"/>
          </p:nvPr>
        </p:nvSpPr>
        <p:spPr>
          <a:xfrm>
            <a:off x="3146527" y="5545694"/>
            <a:ext cx="1290723" cy="494089"/>
          </a:xfrm>
          <a:prstGeom prst="rect">
            <a:avLst/>
          </a:prstGeom>
        </p:spPr>
        <p:txBody>
          <a:bodyPr/>
          <a:lstStyle>
            <a:lvl4pPr marL="55563" indent="0">
              <a:buNone/>
              <a:defRPr/>
            </a:lvl4pPr>
            <a:lvl5pPr marL="0" indent="0">
              <a:buNone/>
              <a:defRPr baseline="0"/>
            </a:lvl5pPr>
          </a:lstStyle>
          <a:p>
            <a:pPr lvl="4"/>
            <a:r>
              <a:rPr lang="en-US" dirty="0" smtClean="0"/>
              <a:t>Name Here</a:t>
            </a:r>
          </a:p>
          <a:p>
            <a:pPr lvl="4"/>
            <a:endParaRPr lang="en-US" dirty="0"/>
          </a:p>
        </p:txBody>
      </p:sp>
      <p:sp>
        <p:nvSpPr>
          <p:cNvPr id="56" name="Picture Placeholder 38"/>
          <p:cNvSpPr>
            <a:spLocks noGrp="1"/>
          </p:cNvSpPr>
          <p:nvPr>
            <p:ph type="pic" sz="quarter" idx="33"/>
          </p:nvPr>
        </p:nvSpPr>
        <p:spPr>
          <a:xfrm>
            <a:off x="3156553" y="4098306"/>
            <a:ext cx="1280696" cy="1447388"/>
          </a:xfrm>
          <a:prstGeom prst="rect">
            <a:avLst/>
          </a:prstGeom>
        </p:spPr>
        <p:txBody>
          <a:bodyPr/>
          <a:lstStyle>
            <a:lvl1pPr marL="0" indent="0">
              <a:buNone/>
              <a:defRPr/>
            </a:lvl1pPr>
          </a:lstStyle>
          <a:p>
            <a:endParaRPr lang="en-US" dirty="0"/>
          </a:p>
        </p:txBody>
      </p:sp>
      <p:sp>
        <p:nvSpPr>
          <p:cNvPr id="57" name="Text Placeholder 35"/>
          <p:cNvSpPr>
            <a:spLocks noGrp="1"/>
          </p:cNvSpPr>
          <p:nvPr>
            <p:ph type="body" sz="quarter" idx="34" hasCustomPrompt="1"/>
          </p:nvPr>
        </p:nvSpPr>
        <p:spPr>
          <a:xfrm>
            <a:off x="4605825" y="5539592"/>
            <a:ext cx="1290723" cy="494089"/>
          </a:xfrm>
          <a:prstGeom prst="rect">
            <a:avLst/>
          </a:prstGeom>
        </p:spPr>
        <p:txBody>
          <a:bodyPr/>
          <a:lstStyle>
            <a:lvl4pPr marL="55563" indent="0">
              <a:buNone/>
              <a:defRPr/>
            </a:lvl4pPr>
            <a:lvl5pPr marL="0" indent="0">
              <a:buNone/>
              <a:defRPr baseline="0"/>
            </a:lvl5pPr>
          </a:lstStyle>
          <a:p>
            <a:pPr lvl="4"/>
            <a:r>
              <a:rPr lang="en-US" dirty="0" smtClean="0"/>
              <a:t>Name Here</a:t>
            </a:r>
          </a:p>
          <a:p>
            <a:pPr lvl="4"/>
            <a:endParaRPr lang="en-US" dirty="0"/>
          </a:p>
        </p:txBody>
      </p:sp>
      <p:sp>
        <p:nvSpPr>
          <p:cNvPr id="58" name="Picture Placeholder 38"/>
          <p:cNvSpPr>
            <a:spLocks noGrp="1"/>
          </p:cNvSpPr>
          <p:nvPr>
            <p:ph type="pic" sz="quarter" idx="35"/>
          </p:nvPr>
        </p:nvSpPr>
        <p:spPr>
          <a:xfrm>
            <a:off x="4615851" y="4092204"/>
            <a:ext cx="1280696" cy="1447388"/>
          </a:xfrm>
          <a:prstGeom prst="rect">
            <a:avLst/>
          </a:prstGeom>
        </p:spPr>
        <p:txBody>
          <a:bodyPr/>
          <a:lstStyle>
            <a:lvl1pPr marL="0" indent="0">
              <a:buNone/>
              <a:defRPr/>
            </a:lvl1pPr>
          </a:lstStyle>
          <a:p>
            <a:endParaRPr lang="en-US" dirty="0"/>
          </a:p>
        </p:txBody>
      </p:sp>
      <p:sp>
        <p:nvSpPr>
          <p:cNvPr id="59" name="Text Placeholder 35"/>
          <p:cNvSpPr>
            <a:spLocks noGrp="1"/>
          </p:cNvSpPr>
          <p:nvPr>
            <p:ph type="body" sz="quarter" idx="36" hasCustomPrompt="1"/>
          </p:nvPr>
        </p:nvSpPr>
        <p:spPr>
          <a:xfrm>
            <a:off x="6065123" y="5541306"/>
            <a:ext cx="1290723" cy="494089"/>
          </a:xfrm>
          <a:prstGeom prst="rect">
            <a:avLst/>
          </a:prstGeom>
        </p:spPr>
        <p:txBody>
          <a:bodyPr/>
          <a:lstStyle>
            <a:lvl4pPr marL="55563" indent="0">
              <a:buNone/>
              <a:defRPr/>
            </a:lvl4pPr>
            <a:lvl5pPr marL="0" indent="0">
              <a:buNone/>
              <a:defRPr baseline="0"/>
            </a:lvl5pPr>
          </a:lstStyle>
          <a:p>
            <a:pPr lvl="4"/>
            <a:r>
              <a:rPr lang="en-US" dirty="0" smtClean="0"/>
              <a:t>Name Here</a:t>
            </a:r>
          </a:p>
          <a:p>
            <a:pPr lvl="4"/>
            <a:endParaRPr lang="en-US" dirty="0"/>
          </a:p>
        </p:txBody>
      </p:sp>
      <p:sp>
        <p:nvSpPr>
          <p:cNvPr id="60" name="Picture Placeholder 38"/>
          <p:cNvSpPr>
            <a:spLocks noGrp="1"/>
          </p:cNvSpPr>
          <p:nvPr>
            <p:ph type="pic" sz="quarter" idx="37"/>
          </p:nvPr>
        </p:nvSpPr>
        <p:spPr>
          <a:xfrm>
            <a:off x="6075149" y="4093918"/>
            <a:ext cx="1280696" cy="1447388"/>
          </a:xfrm>
          <a:prstGeom prst="rect">
            <a:avLst/>
          </a:prstGeom>
        </p:spPr>
        <p:txBody>
          <a:bodyPr/>
          <a:lstStyle>
            <a:lvl1pPr marL="0" indent="0">
              <a:buNone/>
              <a:defRPr/>
            </a:lvl1pPr>
          </a:lstStyle>
          <a:p>
            <a:endParaRPr lang="en-US" dirty="0"/>
          </a:p>
        </p:txBody>
      </p:sp>
      <p:sp>
        <p:nvSpPr>
          <p:cNvPr id="61" name="Text Placeholder 35"/>
          <p:cNvSpPr>
            <a:spLocks noGrp="1"/>
          </p:cNvSpPr>
          <p:nvPr>
            <p:ph type="body" sz="quarter" idx="38" hasCustomPrompt="1"/>
          </p:nvPr>
        </p:nvSpPr>
        <p:spPr>
          <a:xfrm>
            <a:off x="7524420" y="5543980"/>
            <a:ext cx="1290723" cy="494089"/>
          </a:xfrm>
          <a:prstGeom prst="rect">
            <a:avLst/>
          </a:prstGeom>
        </p:spPr>
        <p:txBody>
          <a:bodyPr/>
          <a:lstStyle>
            <a:lvl4pPr marL="55563" indent="0">
              <a:buNone/>
              <a:defRPr/>
            </a:lvl4pPr>
            <a:lvl5pPr marL="0" indent="0">
              <a:buNone/>
              <a:defRPr baseline="0"/>
            </a:lvl5pPr>
          </a:lstStyle>
          <a:p>
            <a:pPr lvl="4"/>
            <a:r>
              <a:rPr lang="en-US" dirty="0" smtClean="0"/>
              <a:t>Name Here</a:t>
            </a:r>
          </a:p>
          <a:p>
            <a:pPr lvl="4"/>
            <a:endParaRPr lang="en-US" dirty="0"/>
          </a:p>
        </p:txBody>
      </p:sp>
      <p:sp>
        <p:nvSpPr>
          <p:cNvPr id="62" name="Picture Placeholder 38"/>
          <p:cNvSpPr>
            <a:spLocks noGrp="1"/>
          </p:cNvSpPr>
          <p:nvPr>
            <p:ph type="pic" sz="quarter" idx="39"/>
          </p:nvPr>
        </p:nvSpPr>
        <p:spPr>
          <a:xfrm>
            <a:off x="7534447" y="4096591"/>
            <a:ext cx="1280696" cy="1447388"/>
          </a:xfrm>
          <a:prstGeom prst="rect">
            <a:avLst/>
          </a:prstGeom>
        </p:spPr>
        <p:txBody>
          <a:bodyPr/>
          <a:lstStyle>
            <a:lvl1pPr marL="0" indent="0">
              <a:buNone/>
              <a:defRPr/>
            </a:lvl1pPr>
          </a:lstStyle>
          <a:p>
            <a:endParaRPr lang="en-US" dirty="0"/>
          </a:p>
        </p:txBody>
      </p:sp>
    </p:spTree>
    <p:extLst>
      <p:ext uri="{BB962C8B-B14F-4D97-AF65-F5344CB8AC3E}">
        <p14:creationId xmlns:p14="http://schemas.microsoft.com/office/powerpoint/2010/main" val="33154890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57200" y="904494"/>
            <a:ext cx="8229600" cy="521370"/>
          </a:xfrm>
          <a:prstGeom prst="rect">
            <a:avLst/>
          </a:prstGeom>
        </p:spPr>
        <p:txBody>
          <a:bodyPr>
            <a:normAutofit/>
          </a:bodyPr>
          <a:lstStyle>
            <a:lvl1pPr>
              <a:defRPr sz="2400">
                <a:solidFill>
                  <a:srgbClr val="990000"/>
                </a:solidFill>
              </a:defRPr>
            </a:lvl1pPr>
          </a:lstStyle>
          <a:p>
            <a:r>
              <a:rPr lang="en-US" dirty="0" smtClean="0"/>
              <a:t>Slide title</a:t>
            </a:r>
            <a:endParaRPr lang="en-US" dirty="0"/>
          </a:p>
        </p:txBody>
      </p:sp>
      <p:sp>
        <p:nvSpPr>
          <p:cNvPr id="9" name="Rectangle 8"/>
          <p:cNvSpPr/>
          <p:nvPr userDrawn="1"/>
        </p:nvSpPr>
        <p:spPr>
          <a:xfrm>
            <a:off x="125733" y="163473"/>
            <a:ext cx="8864243" cy="6558002"/>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0" name="Rectangle 9"/>
          <p:cNvSpPr/>
          <p:nvPr userDrawn="1"/>
        </p:nvSpPr>
        <p:spPr>
          <a:xfrm>
            <a:off x="125733" y="163474"/>
            <a:ext cx="8864243" cy="634814"/>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1" name="Rectangle 10"/>
          <p:cNvSpPr/>
          <p:nvPr userDrawn="1"/>
        </p:nvSpPr>
        <p:spPr>
          <a:xfrm>
            <a:off x="8381074" y="163474"/>
            <a:ext cx="608903" cy="634813"/>
          </a:xfrm>
          <a:prstGeom prst="rect">
            <a:avLst/>
          </a:prstGeom>
          <a:solidFill>
            <a:schemeClr val="bg2"/>
          </a:solidFill>
          <a:ln w="12700">
            <a:solidFill>
              <a:srgbClr val="99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Helvetica"/>
            </a:endParaRPr>
          </a:p>
        </p:txBody>
      </p:sp>
      <p:pic>
        <p:nvPicPr>
          <p:cNvPr id="12" name="Picture 11" descr="Small Use Shield_WhiteOnTrans.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492619" y="231585"/>
            <a:ext cx="385812" cy="498588"/>
          </a:xfrm>
          <a:prstGeom prst="rect">
            <a:avLst/>
          </a:prstGeom>
        </p:spPr>
      </p:pic>
      <p:pic>
        <p:nvPicPr>
          <p:cNvPr id="13" name="Picture 12" descr="Formal_Viterbi_CardOnTrans.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 y="91985"/>
            <a:ext cx="2222500" cy="777875"/>
          </a:xfrm>
          <a:prstGeom prst="rect">
            <a:avLst/>
          </a:prstGeom>
        </p:spPr>
      </p:pic>
      <p:sp>
        <p:nvSpPr>
          <p:cNvPr id="17" name="Chart Placeholder 16"/>
          <p:cNvSpPr>
            <a:spLocks noGrp="1"/>
          </p:cNvSpPr>
          <p:nvPr>
            <p:ph type="chart" sz="quarter" idx="12"/>
          </p:nvPr>
        </p:nvSpPr>
        <p:spPr>
          <a:xfrm>
            <a:off x="457200" y="1581150"/>
            <a:ext cx="8229600" cy="4873438"/>
          </a:xfrm>
          <a:prstGeom prst="rect">
            <a:avLst/>
          </a:prstGeom>
        </p:spPr>
        <p:txBody>
          <a:bodyPr/>
          <a:lstStyle/>
          <a:p>
            <a:endParaRPr lang="en-US"/>
          </a:p>
        </p:txBody>
      </p:sp>
    </p:spTree>
    <p:extLst>
      <p:ext uri="{BB962C8B-B14F-4D97-AF65-F5344CB8AC3E}">
        <p14:creationId xmlns:p14="http://schemas.microsoft.com/office/powerpoint/2010/main" val="6553885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17302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0" y="304800"/>
            <a:ext cx="6248400" cy="9906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2286000" y="1981200"/>
            <a:ext cx="3048000" cy="411480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486400" y="1981200"/>
            <a:ext cx="3048000" cy="411480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937084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57200" y="904494"/>
            <a:ext cx="8229600" cy="521370"/>
          </a:xfrm>
          <a:prstGeom prst="rect">
            <a:avLst/>
          </a:prstGeom>
        </p:spPr>
        <p:txBody>
          <a:bodyPr>
            <a:normAutofit/>
          </a:bodyPr>
          <a:lstStyle>
            <a:lvl1pPr>
              <a:defRPr sz="2400">
                <a:solidFill>
                  <a:srgbClr val="990000"/>
                </a:solidFill>
              </a:defRPr>
            </a:lvl1pPr>
          </a:lstStyle>
          <a:p>
            <a:r>
              <a:rPr lang="en-US" dirty="0" smtClean="0"/>
              <a:t>BLANK SLIDE</a:t>
            </a:r>
            <a:endParaRPr lang="en-US" dirty="0"/>
          </a:p>
        </p:txBody>
      </p:sp>
      <p:sp>
        <p:nvSpPr>
          <p:cNvPr id="9" name="Rectangle 8"/>
          <p:cNvSpPr/>
          <p:nvPr userDrawn="1"/>
        </p:nvSpPr>
        <p:spPr>
          <a:xfrm>
            <a:off x="125733" y="163473"/>
            <a:ext cx="8864243" cy="6558002"/>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0" name="Rectangle 9"/>
          <p:cNvSpPr/>
          <p:nvPr userDrawn="1"/>
        </p:nvSpPr>
        <p:spPr>
          <a:xfrm>
            <a:off x="125733" y="163474"/>
            <a:ext cx="8864243" cy="634814"/>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1" name="Rectangle 10"/>
          <p:cNvSpPr/>
          <p:nvPr userDrawn="1"/>
        </p:nvSpPr>
        <p:spPr>
          <a:xfrm>
            <a:off x="8381074" y="163474"/>
            <a:ext cx="608903" cy="634813"/>
          </a:xfrm>
          <a:prstGeom prst="rect">
            <a:avLst/>
          </a:prstGeom>
          <a:solidFill>
            <a:schemeClr val="bg2"/>
          </a:solidFill>
          <a:ln w="12700">
            <a:solidFill>
              <a:srgbClr val="99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Helvetica"/>
            </a:endParaRPr>
          </a:p>
        </p:txBody>
      </p:sp>
      <p:pic>
        <p:nvPicPr>
          <p:cNvPr id="12" name="Picture 11" descr="Small Use Shield_WhiteOnTrans.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492619" y="231585"/>
            <a:ext cx="385812" cy="498588"/>
          </a:xfrm>
          <a:prstGeom prst="rect">
            <a:avLst/>
          </a:prstGeom>
        </p:spPr>
      </p:pic>
      <p:pic>
        <p:nvPicPr>
          <p:cNvPr id="13" name="Picture 12" descr="Formal_Viterbi_CardOnTrans.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 y="91985"/>
            <a:ext cx="2222500" cy="777875"/>
          </a:xfrm>
          <a:prstGeom prst="rect">
            <a:avLst/>
          </a:prstGeom>
        </p:spPr>
      </p:pic>
    </p:spTree>
    <p:extLst>
      <p:ext uri="{BB962C8B-B14F-4D97-AF65-F5344CB8AC3E}">
        <p14:creationId xmlns:p14="http://schemas.microsoft.com/office/powerpoint/2010/main" val="37359614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57200" y="904494"/>
            <a:ext cx="8229600" cy="521370"/>
          </a:xfrm>
          <a:prstGeom prst="rect">
            <a:avLst/>
          </a:prstGeom>
        </p:spPr>
        <p:txBody>
          <a:bodyPr>
            <a:normAutofit/>
          </a:bodyPr>
          <a:lstStyle>
            <a:lvl1pPr>
              <a:defRPr sz="2400">
                <a:solidFill>
                  <a:srgbClr val="990000"/>
                </a:solidFill>
              </a:defRPr>
            </a:lvl1pPr>
          </a:lstStyle>
          <a:p>
            <a:r>
              <a:rPr lang="en-US" dirty="0" smtClean="0"/>
              <a:t>Slide title</a:t>
            </a:r>
            <a:endParaRPr lang="en-US" dirty="0"/>
          </a:p>
        </p:txBody>
      </p:sp>
      <p:sp>
        <p:nvSpPr>
          <p:cNvPr id="9" name="Rectangle 8"/>
          <p:cNvSpPr/>
          <p:nvPr userDrawn="1"/>
        </p:nvSpPr>
        <p:spPr>
          <a:xfrm>
            <a:off x="125733" y="163473"/>
            <a:ext cx="8864243" cy="6558002"/>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0" name="Rectangle 9"/>
          <p:cNvSpPr/>
          <p:nvPr userDrawn="1"/>
        </p:nvSpPr>
        <p:spPr>
          <a:xfrm>
            <a:off x="125733" y="163474"/>
            <a:ext cx="8864243" cy="634814"/>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1" name="Rectangle 10"/>
          <p:cNvSpPr/>
          <p:nvPr userDrawn="1"/>
        </p:nvSpPr>
        <p:spPr>
          <a:xfrm>
            <a:off x="8381074" y="163474"/>
            <a:ext cx="608903" cy="634813"/>
          </a:xfrm>
          <a:prstGeom prst="rect">
            <a:avLst/>
          </a:prstGeom>
          <a:solidFill>
            <a:schemeClr val="bg2"/>
          </a:solidFill>
          <a:ln w="12700">
            <a:solidFill>
              <a:srgbClr val="99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Helvetica"/>
            </a:endParaRPr>
          </a:p>
        </p:txBody>
      </p:sp>
      <p:pic>
        <p:nvPicPr>
          <p:cNvPr id="12" name="Picture 11" descr="Small Use Shield_WhiteOnTrans.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492619" y="231585"/>
            <a:ext cx="385812" cy="498588"/>
          </a:xfrm>
          <a:prstGeom prst="rect">
            <a:avLst/>
          </a:prstGeom>
        </p:spPr>
      </p:pic>
      <p:pic>
        <p:nvPicPr>
          <p:cNvPr id="13" name="Picture 12" descr="Formal_Viterbi_CardOnTrans.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 y="91985"/>
            <a:ext cx="2222500" cy="777875"/>
          </a:xfrm>
          <a:prstGeom prst="rect">
            <a:avLst/>
          </a:prstGeom>
        </p:spPr>
      </p:pic>
      <p:sp>
        <p:nvSpPr>
          <p:cNvPr id="16" name="Text Placeholder 15"/>
          <p:cNvSpPr>
            <a:spLocks noGrp="1"/>
          </p:cNvSpPr>
          <p:nvPr>
            <p:ph type="body" sz="quarter" idx="12"/>
          </p:nvPr>
        </p:nvSpPr>
        <p:spPr>
          <a:xfrm>
            <a:off x="457200" y="1497013"/>
            <a:ext cx="8229600" cy="4924844"/>
          </a:xfrm>
          <a:prstGeom prst="rect">
            <a:avLst/>
          </a:prstGeo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3203924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ustom Layout">
    <p:bg>
      <p:bgPr>
        <a:solidFill>
          <a:schemeClr val="bg2"/>
        </a:solidFill>
        <a:effectLst/>
      </p:bgPr>
    </p:bg>
    <p:spTree>
      <p:nvGrpSpPr>
        <p:cNvPr id="1" name=""/>
        <p:cNvGrpSpPr/>
        <p:nvPr/>
      </p:nvGrpSpPr>
      <p:grpSpPr>
        <a:xfrm>
          <a:off x="0" y="0"/>
          <a:ext cx="0" cy="0"/>
          <a:chOff x="0" y="0"/>
          <a:chExt cx="0" cy="0"/>
        </a:xfrm>
      </p:grpSpPr>
      <p:sp>
        <p:nvSpPr>
          <p:cNvPr id="9" name="Rectangle 8"/>
          <p:cNvSpPr/>
          <p:nvPr userDrawn="1"/>
        </p:nvSpPr>
        <p:spPr>
          <a:xfrm>
            <a:off x="125733" y="163473"/>
            <a:ext cx="8864243" cy="6558002"/>
          </a:xfrm>
          <a:prstGeom prst="rect">
            <a:avLst/>
          </a:prstGeom>
          <a:no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0" name="Rectangle 9"/>
          <p:cNvSpPr/>
          <p:nvPr userDrawn="1"/>
        </p:nvSpPr>
        <p:spPr>
          <a:xfrm>
            <a:off x="125733" y="163474"/>
            <a:ext cx="8864243" cy="634814"/>
          </a:xfrm>
          <a:prstGeom prst="rect">
            <a:avLst/>
          </a:prstGeom>
          <a:no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1" name="Rectangle 10"/>
          <p:cNvSpPr/>
          <p:nvPr userDrawn="1"/>
        </p:nvSpPr>
        <p:spPr>
          <a:xfrm>
            <a:off x="8381074" y="163474"/>
            <a:ext cx="608903" cy="634813"/>
          </a:xfrm>
          <a:prstGeom prst="rect">
            <a:avLst/>
          </a:prstGeom>
          <a:solidFill>
            <a:schemeClr val="bg1"/>
          </a:solidFill>
          <a:ln w="12700">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Helvetica"/>
            </a:endParaRPr>
          </a:p>
        </p:txBody>
      </p:sp>
      <p:pic>
        <p:nvPicPr>
          <p:cNvPr id="14" name="Picture 13" descr="Small Use Shield_CardOnTrans.eps"/>
          <p:cNvPicPr>
            <a:picLocks noChangeAspect="1"/>
          </p:cNvPicPr>
          <p:nvPr userDrawn="1"/>
        </p:nvPicPr>
        <p:blipFill rotWithShape="1">
          <a:blip r:embed="rId2" cstate="email">
            <a:extLst>
              <a:ext uri="{28A0092B-C50C-407E-A947-70E740481C1C}">
                <a14:useLocalDpi xmlns:a14="http://schemas.microsoft.com/office/drawing/2010/main"/>
              </a:ext>
            </a:extLst>
          </a:blip>
          <a:srcRect l="15027" r="15158"/>
          <a:stretch/>
        </p:blipFill>
        <p:spPr>
          <a:xfrm>
            <a:off x="8451170" y="155634"/>
            <a:ext cx="470380" cy="673751"/>
          </a:xfrm>
          <a:prstGeom prst="rect">
            <a:avLst/>
          </a:prstGeom>
        </p:spPr>
      </p:pic>
      <p:pic>
        <p:nvPicPr>
          <p:cNvPr id="15" name="Picture 14" descr="Formal_Viterbi_GoldOntrans.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31557" y="233652"/>
            <a:ext cx="1767561" cy="477058"/>
          </a:xfrm>
          <a:prstGeom prst="rect">
            <a:avLst/>
          </a:prstGeom>
        </p:spPr>
      </p:pic>
      <p:sp>
        <p:nvSpPr>
          <p:cNvPr id="19" name="Title 1"/>
          <p:cNvSpPr>
            <a:spLocks noGrp="1"/>
          </p:cNvSpPr>
          <p:nvPr>
            <p:ph type="title" hasCustomPrompt="1"/>
          </p:nvPr>
        </p:nvSpPr>
        <p:spPr>
          <a:xfrm>
            <a:off x="457200" y="2327961"/>
            <a:ext cx="8229600" cy="1126348"/>
          </a:xfrm>
          <a:prstGeom prst="rect">
            <a:avLst/>
          </a:prstGeom>
        </p:spPr>
        <p:txBody>
          <a:bodyPr>
            <a:noAutofit/>
          </a:bodyPr>
          <a:lstStyle>
            <a:lvl1pPr algn="ctr">
              <a:defRPr sz="7200">
                <a:solidFill>
                  <a:srgbClr val="FFFFFF"/>
                </a:solidFill>
              </a:defRPr>
            </a:lvl1pPr>
          </a:lstStyle>
          <a:p>
            <a:r>
              <a:rPr lang="en-US" smtClean="0"/>
              <a:t>SECTION</a:t>
            </a:r>
            <a:br>
              <a:rPr lang="en-US" smtClean="0"/>
            </a:br>
            <a:r>
              <a:rPr lang="en-US" smtClean="0"/>
              <a:t>title</a:t>
            </a:r>
            <a:endParaRPr lang="en-US" dirty="0"/>
          </a:p>
        </p:txBody>
      </p:sp>
    </p:spTree>
    <p:extLst>
      <p:ext uri="{BB962C8B-B14F-4D97-AF65-F5344CB8AC3E}">
        <p14:creationId xmlns:p14="http://schemas.microsoft.com/office/powerpoint/2010/main" val="40571439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chemeClr val="bg2"/>
        </a:solidFill>
        <a:effectLst/>
      </p:bgPr>
    </p:bg>
    <p:spTree>
      <p:nvGrpSpPr>
        <p:cNvPr id="1" name=""/>
        <p:cNvGrpSpPr/>
        <p:nvPr/>
      </p:nvGrpSpPr>
      <p:grpSpPr>
        <a:xfrm>
          <a:off x="0" y="0"/>
          <a:ext cx="0" cy="0"/>
          <a:chOff x="0" y="0"/>
          <a:chExt cx="0" cy="0"/>
        </a:xfrm>
      </p:grpSpPr>
      <p:sp>
        <p:nvSpPr>
          <p:cNvPr id="9" name="Rectangle 8"/>
          <p:cNvSpPr/>
          <p:nvPr userDrawn="1"/>
        </p:nvSpPr>
        <p:spPr>
          <a:xfrm>
            <a:off x="125733" y="163473"/>
            <a:ext cx="8864243" cy="6558002"/>
          </a:xfrm>
          <a:prstGeom prst="rect">
            <a:avLst/>
          </a:prstGeom>
          <a:no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0" name="Rectangle 9"/>
          <p:cNvSpPr/>
          <p:nvPr userDrawn="1"/>
        </p:nvSpPr>
        <p:spPr>
          <a:xfrm>
            <a:off x="125733" y="163474"/>
            <a:ext cx="8864243" cy="634814"/>
          </a:xfrm>
          <a:prstGeom prst="rect">
            <a:avLst/>
          </a:prstGeom>
          <a:no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1" name="Rectangle 10"/>
          <p:cNvSpPr/>
          <p:nvPr userDrawn="1"/>
        </p:nvSpPr>
        <p:spPr>
          <a:xfrm>
            <a:off x="8381074" y="163474"/>
            <a:ext cx="608903" cy="634813"/>
          </a:xfrm>
          <a:prstGeom prst="rect">
            <a:avLst/>
          </a:prstGeom>
          <a:solidFill>
            <a:schemeClr val="bg1"/>
          </a:solidFill>
          <a:ln w="12700">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Helvetica"/>
            </a:endParaRPr>
          </a:p>
        </p:txBody>
      </p:sp>
      <p:pic>
        <p:nvPicPr>
          <p:cNvPr id="14" name="Picture 13" descr="Small Use Shield_CardOnTrans.eps"/>
          <p:cNvPicPr>
            <a:picLocks noChangeAspect="1"/>
          </p:cNvPicPr>
          <p:nvPr userDrawn="1"/>
        </p:nvPicPr>
        <p:blipFill rotWithShape="1">
          <a:blip r:embed="rId2" cstate="email">
            <a:extLst>
              <a:ext uri="{28A0092B-C50C-407E-A947-70E740481C1C}">
                <a14:useLocalDpi xmlns:a14="http://schemas.microsoft.com/office/drawing/2010/main"/>
              </a:ext>
            </a:extLst>
          </a:blip>
          <a:srcRect l="15027" r="15158"/>
          <a:stretch/>
        </p:blipFill>
        <p:spPr>
          <a:xfrm>
            <a:off x="8451170" y="155634"/>
            <a:ext cx="470380" cy="673751"/>
          </a:xfrm>
          <a:prstGeom prst="rect">
            <a:avLst/>
          </a:prstGeom>
        </p:spPr>
      </p:pic>
      <p:pic>
        <p:nvPicPr>
          <p:cNvPr id="15" name="Picture 14" descr="Formal_Viterbi_GoldOntrans.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31557" y="233652"/>
            <a:ext cx="1767561" cy="477058"/>
          </a:xfrm>
          <a:prstGeom prst="rect">
            <a:avLst/>
          </a:prstGeom>
        </p:spPr>
      </p:pic>
      <p:sp>
        <p:nvSpPr>
          <p:cNvPr id="17" name="Title 1"/>
          <p:cNvSpPr>
            <a:spLocks noGrp="1"/>
          </p:cNvSpPr>
          <p:nvPr>
            <p:ph type="title" hasCustomPrompt="1"/>
          </p:nvPr>
        </p:nvSpPr>
        <p:spPr>
          <a:xfrm>
            <a:off x="457200" y="904494"/>
            <a:ext cx="8229600" cy="521370"/>
          </a:xfrm>
          <a:prstGeom prst="rect">
            <a:avLst/>
          </a:prstGeom>
        </p:spPr>
        <p:txBody>
          <a:bodyPr>
            <a:normAutofit/>
          </a:bodyPr>
          <a:lstStyle>
            <a:lvl1pPr>
              <a:defRPr sz="2400">
                <a:solidFill>
                  <a:srgbClr val="FFFFFF"/>
                </a:solidFill>
              </a:defRPr>
            </a:lvl1pPr>
          </a:lstStyle>
          <a:p>
            <a:r>
              <a:rPr lang="en-US" dirty="0" smtClean="0"/>
              <a:t>Slide title</a:t>
            </a:r>
            <a:endParaRPr lang="en-US" dirty="0"/>
          </a:p>
        </p:txBody>
      </p:sp>
      <p:sp>
        <p:nvSpPr>
          <p:cNvPr id="18" name="Text Placeholder 15"/>
          <p:cNvSpPr>
            <a:spLocks noGrp="1"/>
          </p:cNvSpPr>
          <p:nvPr>
            <p:ph type="body" sz="quarter" idx="12"/>
          </p:nvPr>
        </p:nvSpPr>
        <p:spPr>
          <a:xfrm>
            <a:off x="457200" y="1497013"/>
            <a:ext cx="8229600" cy="4924844"/>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690765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Custom Layout">
    <p:bg>
      <p:bgPr>
        <a:solidFill>
          <a:schemeClr val="bg2"/>
        </a:solidFill>
        <a:effectLst/>
      </p:bgPr>
    </p:bg>
    <p:spTree>
      <p:nvGrpSpPr>
        <p:cNvPr id="1" name=""/>
        <p:cNvGrpSpPr/>
        <p:nvPr/>
      </p:nvGrpSpPr>
      <p:grpSpPr>
        <a:xfrm>
          <a:off x="0" y="0"/>
          <a:ext cx="0" cy="0"/>
          <a:chOff x="0" y="0"/>
          <a:chExt cx="0" cy="0"/>
        </a:xfrm>
      </p:grpSpPr>
      <p:sp>
        <p:nvSpPr>
          <p:cNvPr id="9" name="Rectangle 8"/>
          <p:cNvSpPr/>
          <p:nvPr userDrawn="1"/>
        </p:nvSpPr>
        <p:spPr>
          <a:xfrm>
            <a:off x="125733" y="163473"/>
            <a:ext cx="8864243" cy="6558002"/>
          </a:xfrm>
          <a:prstGeom prst="rect">
            <a:avLst/>
          </a:prstGeom>
          <a:no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0" name="Rectangle 9"/>
          <p:cNvSpPr/>
          <p:nvPr userDrawn="1"/>
        </p:nvSpPr>
        <p:spPr>
          <a:xfrm>
            <a:off x="125733" y="163474"/>
            <a:ext cx="8864243" cy="634814"/>
          </a:xfrm>
          <a:prstGeom prst="rect">
            <a:avLst/>
          </a:prstGeom>
          <a:no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1" name="Rectangle 10"/>
          <p:cNvSpPr/>
          <p:nvPr userDrawn="1"/>
        </p:nvSpPr>
        <p:spPr>
          <a:xfrm>
            <a:off x="8381074" y="163474"/>
            <a:ext cx="608903" cy="634813"/>
          </a:xfrm>
          <a:prstGeom prst="rect">
            <a:avLst/>
          </a:prstGeom>
          <a:solidFill>
            <a:schemeClr val="bg1"/>
          </a:solidFill>
          <a:ln w="12700">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Helvetica"/>
            </a:endParaRPr>
          </a:p>
        </p:txBody>
      </p:sp>
      <p:sp>
        <p:nvSpPr>
          <p:cNvPr id="16" name="Text Placeholder 15"/>
          <p:cNvSpPr>
            <a:spLocks noGrp="1"/>
          </p:cNvSpPr>
          <p:nvPr>
            <p:ph type="body" sz="quarter" idx="12" hasCustomPrompt="1"/>
          </p:nvPr>
        </p:nvSpPr>
        <p:spPr>
          <a:xfrm>
            <a:off x="1379783" y="1810613"/>
            <a:ext cx="6350136" cy="2736561"/>
          </a:xfrm>
          <a:prstGeom prst="rect">
            <a:avLst/>
          </a:prstGeom>
        </p:spPr>
        <p:txBody>
          <a:bodyPr/>
          <a:lstStyle>
            <a:lvl1pPr marL="0" indent="0" algn="ctr">
              <a:buNone/>
              <a:defRPr sz="4000" b="1" i="0" baseline="0">
                <a:solidFill>
                  <a:schemeClr val="bg1"/>
                </a:solidFill>
                <a:latin typeface="Helvetica"/>
                <a:cs typeface="Helvetica"/>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l" defTabSz="457200" rtl="0" eaLnBrk="1" fontAlgn="auto" latinLnBrk="0" hangingPunct="1">
              <a:lnSpc>
                <a:spcPct val="100000"/>
              </a:lnSpc>
              <a:spcBef>
                <a:spcPct val="20000"/>
              </a:spcBef>
              <a:spcAft>
                <a:spcPts val="0"/>
              </a:spcAft>
              <a:buClrTx/>
              <a:buSzTx/>
              <a:buFont typeface="Lucida Grande"/>
              <a:buNone/>
              <a:tabLst/>
              <a:defRPr/>
            </a:pPr>
            <a:r>
              <a:rPr lang="en-US" b="1" i="0" dirty="0" smtClean="0">
                <a:latin typeface="Helvetica"/>
                <a:cs typeface="Helvetica"/>
              </a:rPr>
              <a:t>“Pull quote here...</a:t>
            </a:r>
            <a:r>
              <a:rPr lang="en-US" b="1" i="0" dirty="0" err="1" smtClean="0">
                <a:latin typeface="Helvetica"/>
                <a:cs typeface="Helvetica"/>
              </a:rPr>
              <a:t>lorem</a:t>
            </a:r>
            <a:r>
              <a:rPr lang="en-US" b="1" i="0" dirty="0" smtClean="0">
                <a:latin typeface="Helvetica"/>
                <a:cs typeface="Helvetica"/>
              </a:rPr>
              <a:t> </a:t>
            </a:r>
            <a:r>
              <a:rPr lang="en-US" b="1" i="0" dirty="0" err="1" smtClean="0">
                <a:latin typeface="Helvetica"/>
                <a:cs typeface="Helvetica"/>
              </a:rPr>
              <a:t>ipsum</a:t>
            </a:r>
            <a:r>
              <a:rPr lang="en-US" b="1" i="0" dirty="0" smtClean="0">
                <a:latin typeface="Helvetica"/>
                <a:cs typeface="Helvetica"/>
              </a:rPr>
              <a:t> dolor sit </a:t>
            </a:r>
            <a:r>
              <a:rPr lang="en-US" b="1" i="0" dirty="0" err="1" smtClean="0">
                <a:latin typeface="Helvetica"/>
                <a:cs typeface="Helvetica"/>
              </a:rPr>
              <a:t>amet</a:t>
            </a:r>
            <a:r>
              <a:rPr lang="en-US" b="1" i="0" dirty="0" smtClean="0">
                <a:latin typeface="Helvetica"/>
                <a:cs typeface="Helvetica"/>
              </a:rPr>
              <a:t>, </a:t>
            </a:r>
            <a:r>
              <a:rPr lang="en-US" b="1" i="0" dirty="0" err="1" smtClean="0">
                <a:latin typeface="Helvetica"/>
                <a:cs typeface="Helvetica"/>
              </a:rPr>
              <a:t>Consectetur</a:t>
            </a:r>
            <a:r>
              <a:rPr lang="en-US" b="1" i="0" dirty="0" smtClean="0">
                <a:latin typeface="Helvetica"/>
                <a:cs typeface="Helvetica"/>
              </a:rPr>
              <a:t> </a:t>
            </a:r>
            <a:r>
              <a:rPr lang="en-US" b="1" i="0" dirty="0" err="1" smtClean="0">
                <a:latin typeface="Helvetica"/>
                <a:cs typeface="Helvetica"/>
              </a:rPr>
              <a:t>adipisicing</a:t>
            </a:r>
            <a:r>
              <a:rPr lang="en-US" b="1" i="0" dirty="0" smtClean="0">
                <a:latin typeface="Helvetica"/>
                <a:cs typeface="Helvetica"/>
              </a:rPr>
              <a:t> </a:t>
            </a:r>
            <a:r>
              <a:rPr lang="en-US" b="1" i="0" dirty="0" err="1" smtClean="0">
                <a:latin typeface="Helvetica"/>
                <a:cs typeface="Helvetica"/>
              </a:rPr>
              <a:t>elit</a:t>
            </a:r>
            <a:r>
              <a:rPr lang="en-US" b="1" i="0" dirty="0" smtClean="0">
                <a:latin typeface="Helvetica"/>
                <a:cs typeface="Helvetica"/>
              </a:rPr>
              <a:t>…”</a:t>
            </a:r>
            <a:endParaRPr lang="en-US" dirty="0"/>
          </a:p>
        </p:txBody>
      </p:sp>
      <p:pic>
        <p:nvPicPr>
          <p:cNvPr id="14" name="Picture 13" descr="Small Use Shield_CardOnTrans.eps"/>
          <p:cNvPicPr>
            <a:picLocks noChangeAspect="1"/>
          </p:cNvPicPr>
          <p:nvPr userDrawn="1"/>
        </p:nvPicPr>
        <p:blipFill rotWithShape="1">
          <a:blip r:embed="rId2" cstate="email">
            <a:extLst>
              <a:ext uri="{28A0092B-C50C-407E-A947-70E740481C1C}">
                <a14:useLocalDpi xmlns:a14="http://schemas.microsoft.com/office/drawing/2010/main"/>
              </a:ext>
            </a:extLst>
          </a:blip>
          <a:srcRect l="15027" r="15158"/>
          <a:stretch/>
        </p:blipFill>
        <p:spPr>
          <a:xfrm>
            <a:off x="8451170" y="155634"/>
            <a:ext cx="470380" cy="673751"/>
          </a:xfrm>
          <a:prstGeom prst="rect">
            <a:avLst/>
          </a:prstGeom>
        </p:spPr>
      </p:pic>
      <p:pic>
        <p:nvPicPr>
          <p:cNvPr id="15" name="Picture 14" descr="Formal_Viterbi_GoldOntrans.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31557" y="233652"/>
            <a:ext cx="1767561" cy="477058"/>
          </a:xfrm>
          <a:prstGeom prst="rect">
            <a:avLst/>
          </a:prstGeom>
        </p:spPr>
      </p:pic>
      <p:sp>
        <p:nvSpPr>
          <p:cNvPr id="6" name="Text Placeholder 5"/>
          <p:cNvSpPr>
            <a:spLocks noGrp="1"/>
          </p:cNvSpPr>
          <p:nvPr>
            <p:ph type="body" sz="quarter" idx="13" hasCustomPrompt="1"/>
          </p:nvPr>
        </p:nvSpPr>
        <p:spPr>
          <a:xfrm>
            <a:off x="1379539" y="4645026"/>
            <a:ext cx="2436661" cy="471488"/>
          </a:xfrm>
          <a:prstGeom prst="rect">
            <a:avLst/>
          </a:prstGeom>
        </p:spPr>
        <p:txBody>
          <a:bodyPr vert="horz"/>
          <a:lstStyle>
            <a:lvl1pPr marL="0" indent="0">
              <a:buNone/>
              <a:defRPr/>
            </a:lvl1pPr>
          </a:lstStyle>
          <a:p>
            <a:r>
              <a:rPr lang="en-US" b="1" i="0" dirty="0" smtClean="0">
                <a:solidFill>
                  <a:srgbClr val="FFFFFF"/>
                </a:solidFill>
                <a:latin typeface="Helvetica"/>
                <a:cs typeface="Helvetica"/>
              </a:rPr>
              <a:t>Quoted Person</a:t>
            </a:r>
          </a:p>
          <a:p>
            <a:r>
              <a:rPr lang="en-US" b="0" i="0" dirty="0" smtClean="0">
                <a:solidFill>
                  <a:srgbClr val="FFFFFF"/>
                </a:solidFill>
                <a:latin typeface="Helvetica Light"/>
                <a:cs typeface="Helvetica Light"/>
              </a:rPr>
              <a:t>Title/Position</a:t>
            </a:r>
            <a:endParaRPr lang="en-US" b="0" i="0" dirty="0">
              <a:solidFill>
                <a:srgbClr val="FFFFFF"/>
              </a:solidFill>
              <a:latin typeface="Helvetica Light"/>
              <a:cs typeface="Helvetica Light"/>
            </a:endParaRPr>
          </a:p>
        </p:txBody>
      </p:sp>
    </p:spTree>
    <p:extLst>
      <p:ext uri="{BB962C8B-B14F-4D97-AF65-F5344CB8AC3E}">
        <p14:creationId xmlns:p14="http://schemas.microsoft.com/office/powerpoint/2010/main" val="992290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 Images + Bulle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904494"/>
            <a:ext cx="8229600" cy="521370"/>
          </a:xfrm>
          <a:prstGeom prst="rect">
            <a:avLst/>
          </a:prstGeom>
        </p:spPr>
        <p:txBody>
          <a:bodyPr>
            <a:normAutofit/>
          </a:bodyPr>
          <a:lstStyle>
            <a:lvl1pPr>
              <a:defRPr sz="2400">
                <a:solidFill>
                  <a:srgbClr val="990000"/>
                </a:solidFill>
              </a:defRPr>
            </a:lvl1pPr>
          </a:lstStyle>
          <a:p>
            <a:r>
              <a:rPr lang="en-US" dirty="0" smtClean="0"/>
              <a:t>Slide title</a:t>
            </a:r>
            <a:endParaRPr lang="en-US" dirty="0"/>
          </a:p>
        </p:txBody>
      </p:sp>
      <p:sp>
        <p:nvSpPr>
          <p:cNvPr id="16" name="Rectangle 15"/>
          <p:cNvSpPr/>
          <p:nvPr userDrawn="1"/>
        </p:nvSpPr>
        <p:spPr>
          <a:xfrm>
            <a:off x="125733" y="163473"/>
            <a:ext cx="8864243" cy="6558002"/>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7" name="Rectangle 16"/>
          <p:cNvSpPr/>
          <p:nvPr userDrawn="1"/>
        </p:nvSpPr>
        <p:spPr>
          <a:xfrm>
            <a:off x="125733" y="163474"/>
            <a:ext cx="8864243" cy="634814"/>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8" name="Rectangle 17"/>
          <p:cNvSpPr/>
          <p:nvPr userDrawn="1"/>
        </p:nvSpPr>
        <p:spPr>
          <a:xfrm>
            <a:off x="8381074" y="163474"/>
            <a:ext cx="608903" cy="634813"/>
          </a:xfrm>
          <a:prstGeom prst="rect">
            <a:avLst/>
          </a:prstGeom>
          <a:solidFill>
            <a:schemeClr val="bg2"/>
          </a:solidFill>
          <a:ln w="12700">
            <a:solidFill>
              <a:srgbClr val="99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Helvetica"/>
            </a:endParaRPr>
          </a:p>
        </p:txBody>
      </p:sp>
      <p:pic>
        <p:nvPicPr>
          <p:cNvPr id="30" name="Picture 29" descr="Small Use Shield_WhiteOnTrans.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492619" y="231585"/>
            <a:ext cx="385812" cy="498588"/>
          </a:xfrm>
          <a:prstGeom prst="rect">
            <a:avLst/>
          </a:prstGeom>
        </p:spPr>
      </p:pic>
      <p:pic>
        <p:nvPicPr>
          <p:cNvPr id="31" name="Picture 30" descr="Formal_Viterbi_CardOnTrans.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 y="91985"/>
            <a:ext cx="2222500" cy="777875"/>
          </a:xfrm>
          <a:prstGeom prst="rect">
            <a:avLst/>
          </a:prstGeom>
        </p:spPr>
      </p:pic>
      <p:sp>
        <p:nvSpPr>
          <p:cNvPr id="36" name="Text Placeholder 35"/>
          <p:cNvSpPr>
            <a:spLocks noGrp="1"/>
          </p:cNvSpPr>
          <p:nvPr>
            <p:ph type="body" sz="quarter" idx="15" hasCustomPrompt="1"/>
          </p:nvPr>
        </p:nvSpPr>
        <p:spPr>
          <a:xfrm>
            <a:off x="4045385" y="1538896"/>
            <a:ext cx="4641417" cy="2301875"/>
          </a:xfrm>
          <a:prstGeom prst="rect">
            <a:avLst/>
          </a:prstGeom>
        </p:spPr>
        <p:txBody>
          <a:bodyPr/>
          <a:lstStyle>
            <a:lvl4pPr marL="55563" indent="0">
              <a:buNone/>
              <a:defRPr/>
            </a:lvl4pPr>
            <a:lvl5pPr marL="228600" indent="-228600">
              <a:defRPr/>
            </a:lvl5pPr>
          </a:lstStyle>
          <a:p>
            <a:pPr lvl="4"/>
            <a:r>
              <a:rPr lang="en-US" dirty="0" smtClean="0"/>
              <a:t>Bullet </a:t>
            </a:r>
          </a:p>
          <a:p>
            <a:pPr lvl="4"/>
            <a:endParaRPr lang="en-US" dirty="0"/>
          </a:p>
        </p:txBody>
      </p:sp>
      <p:sp>
        <p:nvSpPr>
          <p:cNvPr id="37" name="Text Placeholder 35"/>
          <p:cNvSpPr>
            <a:spLocks noGrp="1"/>
          </p:cNvSpPr>
          <p:nvPr>
            <p:ph type="body" sz="quarter" idx="16" hasCustomPrompt="1"/>
          </p:nvPr>
        </p:nvSpPr>
        <p:spPr>
          <a:xfrm>
            <a:off x="4045385" y="3939120"/>
            <a:ext cx="4641417" cy="2436226"/>
          </a:xfrm>
          <a:prstGeom prst="rect">
            <a:avLst/>
          </a:prstGeom>
        </p:spPr>
        <p:txBody>
          <a:bodyPr/>
          <a:lstStyle>
            <a:lvl4pPr marL="55563" indent="0">
              <a:buNone/>
              <a:defRPr/>
            </a:lvl4pPr>
            <a:lvl5pPr marL="228600" indent="-228600">
              <a:defRPr/>
            </a:lvl5pPr>
          </a:lstStyle>
          <a:p>
            <a:pPr lvl="4"/>
            <a:r>
              <a:rPr lang="en-US" dirty="0" smtClean="0"/>
              <a:t>Bullet </a:t>
            </a:r>
          </a:p>
          <a:p>
            <a:pPr lvl="4"/>
            <a:endParaRPr lang="en-US" dirty="0"/>
          </a:p>
        </p:txBody>
      </p:sp>
      <p:sp>
        <p:nvSpPr>
          <p:cNvPr id="39" name="Picture Placeholder 38"/>
          <p:cNvSpPr>
            <a:spLocks noGrp="1"/>
          </p:cNvSpPr>
          <p:nvPr>
            <p:ph type="pic" sz="quarter" idx="17"/>
          </p:nvPr>
        </p:nvSpPr>
        <p:spPr>
          <a:xfrm>
            <a:off x="457200" y="1538896"/>
            <a:ext cx="3479800" cy="2301875"/>
          </a:xfrm>
          <a:prstGeom prst="rect">
            <a:avLst/>
          </a:prstGeom>
        </p:spPr>
        <p:txBody>
          <a:bodyPr/>
          <a:lstStyle>
            <a:lvl1pPr marL="0" indent="0">
              <a:buNone/>
              <a:defRPr/>
            </a:lvl1pPr>
          </a:lstStyle>
          <a:p>
            <a:endParaRPr lang="en-US" dirty="0"/>
          </a:p>
        </p:txBody>
      </p:sp>
      <p:sp>
        <p:nvSpPr>
          <p:cNvPr id="41" name="Picture Placeholder 40"/>
          <p:cNvSpPr>
            <a:spLocks noGrp="1"/>
          </p:cNvSpPr>
          <p:nvPr>
            <p:ph type="pic" sz="quarter" idx="18"/>
          </p:nvPr>
        </p:nvSpPr>
        <p:spPr>
          <a:xfrm>
            <a:off x="457200" y="3939119"/>
            <a:ext cx="3479800" cy="2436813"/>
          </a:xfrm>
          <a:prstGeom prst="rect">
            <a:avLst/>
          </a:prstGeom>
        </p:spPr>
        <p:txBody>
          <a:bodyPr/>
          <a:lstStyle>
            <a:lvl1pPr marL="0" indent="0">
              <a:buNone/>
              <a:defRPr/>
            </a:lvl1pPr>
          </a:lstStyle>
          <a:p>
            <a:endParaRPr lang="en-US" dirty="0"/>
          </a:p>
        </p:txBody>
      </p:sp>
    </p:spTree>
    <p:extLst>
      <p:ext uri="{BB962C8B-B14F-4D97-AF65-F5344CB8AC3E}">
        <p14:creationId xmlns:p14="http://schemas.microsoft.com/office/powerpoint/2010/main" val="39633456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hart +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3689" y="831926"/>
            <a:ext cx="8584743" cy="521370"/>
          </a:xfrm>
          <a:prstGeom prst="rect">
            <a:avLst/>
          </a:prstGeom>
        </p:spPr>
        <p:txBody>
          <a:bodyPr>
            <a:normAutofit/>
          </a:bodyPr>
          <a:lstStyle>
            <a:lvl1pPr>
              <a:defRPr sz="2400">
                <a:solidFill>
                  <a:srgbClr val="990000"/>
                </a:solidFill>
              </a:defRPr>
            </a:lvl1pPr>
          </a:lstStyle>
          <a:p>
            <a:r>
              <a:rPr lang="en-US" dirty="0" smtClean="0"/>
              <a:t>Chart title</a:t>
            </a:r>
            <a:endParaRPr lang="en-US" dirty="0"/>
          </a:p>
        </p:txBody>
      </p:sp>
      <p:sp>
        <p:nvSpPr>
          <p:cNvPr id="16" name="Rectangle 15"/>
          <p:cNvSpPr/>
          <p:nvPr userDrawn="1"/>
        </p:nvSpPr>
        <p:spPr>
          <a:xfrm>
            <a:off x="125733" y="163473"/>
            <a:ext cx="8864243" cy="6558002"/>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7" name="Rectangle 16"/>
          <p:cNvSpPr/>
          <p:nvPr userDrawn="1"/>
        </p:nvSpPr>
        <p:spPr>
          <a:xfrm>
            <a:off x="125733" y="163474"/>
            <a:ext cx="8864243" cy="634814"/>
          </a:xfrm>
          <a:prstGeom prst="rect">
            <a:avLst/>
          </a:prstGeom>
          <a:noFill/>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Helvetica"/>
            </a:endParaRPr>
          </a:p>
        </p:txBody>
      </p:sp>
      <p:sp>
        <p:nvSpPr>
          <p:cNvPr id="18" name="Rectangle 17"/>
          <p:cNvSpPr/>
          <p:nvPr userDrawn="1"/>
        </p:nvSpPr>
        <p:spPr>
          <a:xfrm>
            <a:off x="8381074" y="163474"/>
            <a:ext cx="608903" cy="634813"/>
          </a:xfrm>
          <a:prstGeom prst="rect">
            <a:avLst/>
          </a:prstGeom>
          <a:solidFill>
            <a:schemeClr val="bg2"/>
          </a:solidFill>
          <a:ln w="12700">
            <a:solidFill>
              <a:srgbClr val="99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Helvetica"/>
            </a:endParaRPr>
          </a:p>
        </p:txBody>
      </p:sp>
      <p:pic>
        <p:nvPicPr>
          <p:cNvPr id="30" name="Picture 29" descr="Small Use Shield_WhiteOnTrans.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492619" y="231585"/>
            <a:ext cx="385812" cy="498588"/>
          </a:xfrm>
          <a:prstGeom prst="rect">
            <a:avLst/>
          </a:prstGeom>
        </p:spPr>
      </p:pic>
      <p:pic>
        <p:nvPicPr>
          <p:cNvPr id="31" name="Picture 30" descr="Formal_Viterbi_CardOnTrans.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 y="91985"/>
            <a:ext cx="2222500" cy="777875"/>
          </a:xfrm>
          <a:prstGeom prst="rect">
            <a:avLst/>
          </a:prstGeom>
        </p:spPr>
      </p:pic>
      <p:sp>
        <p:nvSpPr>
          <p:cNvPr id="37" name="Text Placeholder 35"/>
          <p:cNvSpPr>
            <a:spLocks noGrp="1"/>
          </p:cNvSpPr>
          <p:nvPr>
            <p:ph type="body" sz="quarter" idx="16" hasCustomPrompt="1"/>
          </p:nvPr>
        </p:nvSpPr>
        <p:spPr>
          <a:xfrm>
            <a:off x="294106" y="5577039"/>
            <a:ext cx="8584325" cy="915904"/>
          </a:xfrm>
          <a:prstGeom prst="rect">
            <a:avLst/>
          </a:prstGeom>
        </p:spPr>
        <p:txBody>
          <a:bodyPr/>
          <a:lstStyle>
            <a:lvl4pPr marL="55563" indent="0">
              <a:buNone/>
              <a:defRPr/>
            </a:lvl4pPr>
            <a:lvl5pPr marL="0" indent="0">
              <a:buNone/>
              <a:defRPr/>
            </a:lvl5pPr>
          </a:lstStyle>
          <a:p>
            <a:pPr lvl="4"/>
            <a:r>
              <a:rPr lang="en-US" dirty="0" smtClean="0"/>
              <a:t>Bullet </a:t>
            </a:r>
          </a:p>
          <a:p>
            <a:pPr lvl="4"/>
            <a:endParaRPr lang="en-US" dirty="0"/>
          </a:p>
        </p:txBody>
      </p:sp>
      <p:sp>
        <p:nvSpPr>
          <p:cNvPr id="6" name="Content Placeholder 5"/>
          <p:cNvSpPr>
            <a:spLocks noGrp="1"/>
          </p:cNvSpPr>
          <p:nvPr>
            <p:ph sz="quarter" idx="17"/>
          </p:nvPr>
        </p:nvSpPr>
        <p:spPr>
          <a:xfrm>
            <a:off x="293688" y="1519944"/>
            <a:ext cx="8585200" cy="3908136"/>
          </a:xfrm>
          <a:prstGeom prst="rect">
            <a:avLst/>
          </a:prstGeom>
        </p:spPr>
        <p:txBody>
          <a:bodyPr/>
          <a:lstStyle>
            <a:lvl1pPr marL="0" indent="0">
              <a:buNone/>
              <a:defRPr/>
            </a:lvl1pPr>
          </a:lstStyle>
          <a:p>
            <a:pPr lvl="0"/>
            <a:endParaRPr lang="en-US" dirty="0"/>
          </a:p>
        </p:txBody>
      </p:sp>
    </p:spTree>
    <p:extLst>
      <p:ext uri="{BB962C8B-B14F-4D97-AF65-F5344CB8AC3E}">
        <p14:creationId xmlns:p14="http://schemas.microsoft.com/office/powerpoint/2010/main" val="33154890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rimary image">
    <p:bg>
      <p:bgRef idx="1001">
        <a:schemeClr val="bg1"/>
      </p:bgRef>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 y="-1"/>
            <a:ext cx="9144000" cy="6858001"/>
          </a:xfrm>
          <a:prstGeom prst="rect">
            <a:avLst/>
          </a:prstGeom>
        </p:spPr>
        <p:txBody>
          <a:bodyPr/>
          <a:lstStyle>
            <a:lvl1pPr marL="0" indent="0">
              <a:buNone/>
              <a:defRPr/>
            </a:lvl1pPr>
          </a:lstStyle>
          <a:p>
            <a:endParaRPr lang="en-US" dirty="0"/>
          </a:p>
        </p:txBody>
      </p:sp>
      <p:sp>
        <p:nvSpPr>
          <p:cNvPr id="12" name="Rectangle 11"/>
          <p:cNvSpPr/>
          <p:nvPr userDrawn="1"/>
        </p:nvSpPr>
        <p:spPr>
          <a:xfrm>
            <a:off x="552882" y="4973054"/>
            <a:ext cx="2709015" cy="1884947"/>
          </a:xfrm>
          <a:prstGeom prst="rect">
            <a:avLst/>
          </a:prstGeom>
          <a:solidFill>
            <a:schemeClr val="bg2"/>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Helvetica"/>
            </a:endParaRPr>
          </a:p>
        </p:txBody>
      </p:sp>
      <p:sp>
        <p:nvSpPr>
          <p:cNvPr id="15" name="Text Placeholder 14"/>
          <p:cNvSpPr>
            <a:spLocks noGrp="1"/>
          </p:cNvSpPr>
          <p:nvPr>
            <p:ph type="body" sz="quarter" idx="11" hasCustomPrompt="1"/>
          </p:nvPr>
        </p:nvSpPr>
        <p:spPr>
          <a:xfrm>
            <a:off x="552881" y="4973639"/>
            <a:ext cx="2709433" cy="462538"/>
          </a:xfrm>
          <a:prstGeom prst="rect">
            <a:avLst/>
          </a:prstGeom>
          <a:solidFill>
            <a:schemeClr val="bg2"/>
          </a:solidFill>
          <a:ln>
            <a:noFill/>
          </a:ln>
        </p:spPr>
        <p:txBody>
          <a:bodyPr>
            <a:noAutofit/>
          </a:bodyPr>
          <a:lstStyle>
            <a:lvl1pPr marL="0" indent="0">
              <a:buNone/>
              <a:defRPr sz="2000" b="0" i="0" cap="all" baseline="0">
                <a:solidFill>
                  <a:schemeClr val="bg1"/>
                </a:solidFill>
                <a:latin typeface="Helvetica"/>
                <a:cs typeface="Helvetica"/>
              </a:defRPr>
            </a:lvl1pPr>
            <a:lvl2pPr>
              <a:defRPr sz="2000" b="0" i="0" cap="all">
                <a:solidFill>
                  <a:schemeClr val="bg1"/>
                </a:solidFill>
                <a:latin typeface="National-Medium"/>
              </a:defRPr>
            </a:lvl2pPr>
            <a:lvl3pPr>
              <a:defRPr sz="2000" b="0" i="0" cap="all">
                <a:solidFill>
                  <a:schemeClr val="bg1"/>
                </a:solidFill>
                <a:latin typeface="National-Medium"/>
              </a:defRPr>
            </a:lvl3pPr>
            <a:lvl4pPr>
              <a:defRPr sz="2000" b="0" i="0" cap="all">
                <a:solidFill>
                  <a:schemeClr val="bg1"/>
                </a:solidFill>
                <a:latin typeface="National-Medium"/>
              </a:defRPr>
            </a:lvl4pPr>
            <a:lvl5pPr>
              <a:defRPr sz="2000" b="0" i="0" cap="all">
                <a:solidFill>
                  <a:schemeClr val="bg1"/>
                </a:solidFill>
                <a:latin typeface="National-Medium"/>
              </a:defRPr>
            </a:lvl5pPr>
          </a:lstStyle>
          <a:p>
            <a:pPr lvl="0"/>
            <a:r>
              <a:rPr lang="en-US" dirty="0" smtClean="0"/>
              <a:t>Image Title</a:t>
            </a:r>
          </a:p>
        </p:txBody>
      </p:sp>
      <p:sp>
        <p:nvSpPr>
          <p:cNvPr id="18" name="Text Placeholder 14"/>
          <p:cNvSpPr>
            <a:spLocks noGrp="1"/>
          </p:cNvSpPr>
          <p:nvPr>
            <p:ph type="body" sz="quarter" idx="12" hasCustomPrompt="1"/>
          </p:nvPr>
        </p:nvSpPr>
        <p:spPr>
          <a:xfrm>
            <a:off x="552882" y="5436177"/>
            <a:ext cx="2709015" cy="1421824"/>
          </a:xfrm>
          <a:prstGeom prst="rect">
            <a:avLst/>
          </a:prstGeom>
          <a:solidFill>
            <a:schemeClr val="bg2"/>
          </a:solidFill>
          <a:ln>
            <a:noFill/>
          </a:ln>
        </p:spPr>
        <p:txBody>
          <a:bodyPr>
            <a:noAutofit/>
          </a:bodyPr>
          <a:lstStyle>
            <a:lvl1pPr marL="0" indent="0">
              <a:buNone/>
              <a:defRPr sz="2000" b="0" i="0" cap="none" baseline="0">
                <a:ln>
                  <a:noFill/>
                </a:ln>
                <a:solidFill>
                  <a:schemeClr val="bg1"/>
                </a:solidFill>
                <a:latin typeface="Helvetica Light"/>
                <a:cs typeface="Helvetica Light"/>
              </a:defRPr>
            </a:lvl1pPr>
            <a:lvl2pPr>
              <a:defRPr sz="2000" b="0" i="0" cap="all">
                <a:solidFill>
                  <a:schemeClr val="bg1"/>
                </a:solidFill>
                <a:latin typeface="National-Medium"/>
              </a:defRPr>
            </a:lvl2pPr>
            <a:lvl3pPr>
              <a:defRPr sz="2000" b="0" i="0" cap="all">
                <a:solidFill>
                  <a:schemeClr val="bg1"/>
                </a:solidFill>
                <a:latin typeface="National-Medium"/>
              </a:defRPr>
            </a:lvl3pPr>
            <a:lvl4pPr>
              <a:defRPr sz="2000" b="0" i="0" cap="all">
                <a:solidFill>
                  <a:schemeClr val="bg1"/>
                </a:solidFill>
                <a:latin typeface="National-Medium"/>
              </a:defRPr>
            </a:lvl4pPr>
            <a:lvl5pPr>
              <a:defRPr sz="2000" b="0" i="0" cap="all">
                <a:solidFill>
                  <a:schemeClr val="bg1"/>
                </a:solidFill>
                <a:latin typeface="National-Medium"/>
              </a:defRPr>
            </a:lvl5pPr>
          </a:lstStyle>
          <a:p>
            <a:pPr lvl="0"/>
            <a:r>
              <a:rPr lang="en-US" dirty="0" smtClean="0"/>
              <a:t>Extended caption</a:t>
            </a:r>
          </a:p>
        </p:txBody>
      </p:sp>
    </p:spTree>
    <p:extLst>
      <p:ext uri="{BB962C8B-B14F-4D97-AF65-F5344CB8AC3E}">
        <p14:creationId xmlns:p14="http://schemas.microsoft.com/office/powerpoint/2010/main" val="22357314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903684"/>
      </p:ext>
    </p:extLst>
  </p:cSld>
  <p:clrMap bg1="lt1" tx1="dk1" bg2="lt2" tx2="dk2" accent1="accent1" accent2="accent2" accent3="accent3" accent4="accent4" accent5="accent5" accent6="accent6" hlink="hlink" folHlink="folHlink"/>
  <p:sldLayoutIdLst>
    <p:sldLayoutId id="2147483649" r:id="rId1"/>
    <p:sldLayoutId id="2147483745" r:id="rId2"/>
    <p:sldLayoutId id="2147483659" r:id="rId3"/>
    <p:sldLayoutId id="2147483746" r:id="rId4"/>
    <p:sldLayoutId id="2147483747" r:id="rId5"/>
    <p:sldLayoutId id="2147483748" r:id="rId6"/>
    <p:sldLayoutId id="2147483650" r:id="rId7"/>
    <p:sldLayoutId id="2147483657" r:id="rId8"/>
    <p:sldLayoutId id="2147483655" r:id="rId9"/>
    <p:sldLayoutId id="2147483658" r:id="rId10"/>
    <p:sldLayoutId id="2147483660" r:id="rId11"/>
    <p:sldLayoutId id="2147483749" r:id="rId12"/>
    <p:sldLayoutId id="2147483750" r:id="rId13"/>
  </p:sldLayoutIdLst>
  <p:hf hdr="0"/>
  <p:txStyles>
    <p:titleStyle>
      <a:lvl1pPr algn="l" defTabSz="457200" rtl="0" eaLnBrk="1" latinLnBrk="0" hangingPunct="1">
        <a:spcBef>
          <a:spcPct val="0"/>
        </a:spcBef>
        <a:buNone/>
        <a:defRPr sz="2800" b="1" i="0" kern="1200" cap="all">
          <a:solidFill>
            <a:schemeClr val="tx1"/>
          </a:solidFill>
          <a:latin typeface="Helvetica"/>
          <a:ea typeface="+mj-ea"/>
          <a:cs typeface="Helvetica"/>
        </a:defRPr>
      </a:lvl1pPr>
    </p:titleStyle>
    <p:bodyStyle>
      <a:lvl1pPr marL="342900" indent="-342900" algn="l" defTabSz="457200" rtl="0" eaLnBrk="1" latinLnBrk="0" hangingPunct="1">
        <a:spcBef>
          <a:spcPct val="20000"/>
        </a:spcBef>
        <a:buFont typeface="Lucida Grande"/>
        <a:buChar char="›"/>
        <a:defRPr sz="2000" b="0" i="0" kern="1200" cap="none" baseline="0">
          <a:solidFill>
            <a:schemeClr val="tx1"/>
          </a:solidFill>
          <a:latin typeface="Helvetica Light"/>
          <a:ea typeface="+mn-ea"/>
          <a:cs typeface="Helvetica Light"/>
        </a:defRPr>
      </a:lvl1pPr>
      <a:lvl2pPr marL="742950" indent="-285750" algn="l" defTabSz="457200" rtl="0" eaLnBrk="1" latinLnBrk="0" hangingPunct="1">
        <a:spcBef>
          <a:spcPct val="20000"/>
        </a:spcBef>
        <a:buFont typeface="Lucida Grande"/>
        <a:buChar char="»"/>
        <a:defRPr sz="2000" b="0" i="0" kern="1200" cap="none" baseline="0">
          <a:solidFill>
            <a:schemeClr val="tx1"/>
          </a:solidFill>
          <a:latin typeface="Helvetica Light"/>
          <a:ea typeface="+mn-ea"/>
          <a:cs typeface="Helvetica Light"/>
        </a:defRPr>
      </a:lvl2pPr>
      <a:lvl3pPr marL="1143000" indent="-228600" algn="l" defTabSz="457200" rtl="0" eaLnBrk="1" latinLnBrk="0" hangingPunct="1">
        <a:spcBef>
          <a:spcPct val="20000"/>
        </a:spcBef>
        <a:buFont typeface="Lucida Grande"/>
        <a:buChar char="»"/>
        <a:defRPr sz="2000" b="0" i="0" kern="1200" cap="none" baseline="0">
          <a:solidFill>
            <a:schemeClr val="tx1"/>
          </a:solidFill>
          <a:latin typeface="Helvetica Light"/>
          <a:ea typeface="+mn-ea"/>
          <a:cs typeface="Helvetica Light"/>
        </a:defRPr>
      </a:lvl3pPr>
      <a:lvl4pPr marL="1600200" indent="-228600" algn="l" defTabSz="457200" rtl="0" eaLnBrk="1" latinLnBrk="0" hangingPunct="1">
        <a:spcBef>
          <a:spcPct val="20000"/>
        </a:spcBef>
        <a:buFont typeface="Lucida Grande"/>
        <a:buChar char="»"/>
        <a:defRPr sz="2000" b="0" i="0" kern="1200" cap="none" baseline="0">
          <a:solidFill>
            <a:schemeClr val="tx1"/>
          </a:solidFill>
          <a:latin typeface="Helvetica Light"/>
          <a:ea typeface="+mn-ea"/>
          <a:cs typeface="Helvetica Light"/>
        </a:defRPr>
      </a:lvl4pPr>
      <a:lvl5pPr marL="2057400" indent="-228600" algn="l" defTabSz="457200" rtl="0" eaLnBrk="1" latinLnBrk="0" hangingPunct="1">
        <a:spcBef>
          <a:spcPct val="20000"/>
        </a:spcBef>
        <a:buFont typeface="Lucida Grande"/>
        <a:buChar char="»"/>
        <a:defRPr sz="2000" b="0" i="0" kern="1200" cap="none" baseline="0">
          <a:solidFill>
            <a:schemeClr val="tx1"/>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8.tiff"/><Relationship Id="rId4" Type="http://schemas.openxmlformats.org/officeDocument/2006/relationships/image" Target="../media/image9.gi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4" Type="http://schemas.openxmlformats.org/officeDocument/2006/relationships/image" Target="../media/image11.jpe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jpeg"/></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4" Type="http://schemas.openxmlformats.org/officeDocument/2006/relationships/image" Target="../media/image14.jpeg"/><Relationship Id="rId5" Type="http://schemas.openxmlformats.org/officeDocument/2006/relationships/image" Target="../media/image15.jpe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56387" y="1919417"/>
            <a:ext cx="8013060" cy="832511"/>
          </a:xfrm>
        </p:spPr>
        <p:txBody>
          <a:bodyPr anchor="b"/>
          <a:lstStyle/>
          <a:p>
            <a:pPr algn="ctr"/>
            <a:r>
              <a:rPr lang="en-US" sz="2800" i="1" dirty="0" smtClean="0">
                <a:latin typeface="Helvetica"/>
                <a:cs typeface="Helvetica"/>
              </a:rPr>
              <a:t>A brief presentation of my works</a:t>
            </a:r>
            <a:endParaRPr lang="en-US" sz="2800" i="1" dirty="0">
              <a:latin typeface="Helvetica"/>
              <a:cs typeface="Helvetica"/>
            </a:endParaRPr>
          </a:p>
        </p:txBody>
      </p:sp>
      <p:sp>
        <p:nvSpPr>
          <p:cNvPr id="3" name="TextBox 2"/>
          <p:cNvSpPr txBox="1"/>
          <p:nvPr/>
        </p:nvSpPr>
        <p:spPr>
          <a:xfrm>
            <a:off x="1659467" y="6824133"/>
            <a:ext cx="184666" cy="369332"/>
          </a:xfrm>
          <a:prstGeom prst="rect">
            <a:avLst/>
          </a:prstGeom>
          <a:noFill/>
        </p:spPr>
        <p:txBody>
          <a:bodyPr wrap="none" rtlCol="0">
            <a:spAutoFit/>
          </a:bodyPr>
          <a:lstStyle/>
          <a:p>
            <a:endParaRPr lang="en-US" dirty="0"/>
          </a:p>
        </p:txBody>
      </p:sp>
      <p:sp>
        <p:nvSpPr>
          <p:cNvPr id="7" name="TextBox 6"/>
          <p:cNvSpPr txBox="1"/>
          <p:nvPr/>
        </p:nvSpPr>
        <p:spPr>
          <a:xfrm>
            <a:off x="2320877" y="3406876"/>
            <a:ext cx="4484079" cy="2308324"/>
          </a:xfrm>
          <a:prstGeom prst="rect">
            <a:avLst/>
          </a:prstGeom>
          <a:noFill/>
        </p:spPr>
        <p:txBody>
          <a:bodyPr wrap="square" rtlCol="0">
            <a:spAutoFit/>
          </a:bodyPr>
          <a:lstStyle/>
          <a:p>
            <a:pPr algn="ctr"/>
            <a:r>
              <a:rPr lang="en-US" sz="2400" dirty="0" smtClean="0">
                <a:solidFill>
                  <a:schemeClr val="bg1"/>
                </a:solidFill>
                <a:latin typeface="Helvetica" panose="020B0604020202020204" pitchFamily="34" charset="0"/>
                <a:cs typeface="Helvetica" panose="020B0604020202020204" pitchFamily="34" charset="0"/>
              </a:rPr>
              <a:t>Computer Engineer</a:t>
            </a:r>
          </a:p>
          <a:p>
            <a:pPr algn="ctr"/>
            <a:r>
              <a:rPr lang="en-US" sz="2400" dirty="0" smtClean="0">
                <a:solidFill>
                  <a:schemeClr val="bg1"/>
                </a:solidFill>
                <a:latin typeface="Helvetica" panose="020B0604020202020204" pitchFamily="34" charset="0"/>
                <a:cs typeface="Helvetica" panose="020B0604020202020204" pitchFamily="34" charset="0"/>
              </a:rPr>
              <a:t>Richard Chan</a:t>
            </a:r>
          </a:p>
          <a:p>
            <a:pPr algn="ctr"/>
            <a:r>
              <a:rPr lang="en-US" sz="2400" dirty="0" smtClean="0">
                <a:solidFill>
                  <a:schemeClr val="bg1"/>
                </a:solidFill>
                <a:latin typeface="Helvetica" panose="020B0604020202020204" pitchFamily="34" charset="0"/>
                <a:cs typeface="Helvetica" panose="020B0604020202020204" pitchFamily="34" charset="0"/>
              </a:rPr>
              <a:t>Faculty Advisor: </a:t>
            </a:r>
            <a:r>
              <a:rPr lang="en-US" sz="2400" smtClean="0">
                <a:solidFill>
                  <a:schemeClr val="bg1"/>
                </a:solidFill>
                <a:latin typeface="Helvetica" panose="020B0604020202020204" pitchFamily="34" charset="0"/>
                <a:cs typeface="Helvetica" panose="020B0604020202020204" pitchFamily="34" charset="0"/>
              </a:rPr>
              <a:t>Allan Weber</a:t>
            </a:r>
            <a:endParaRPr lang="en-US" sz="2400" dirty="0" smtClean="0">
              <a:solidFill>
                <a:schemeClr val="bg1"/>
              </a:solidFill>
              <a:latin typeface="Helvetica" panose="020B0604020202020204" pitchFamily="34" charset="0"/>
              <a:cs typeface="Helvetica" panose="020B0604020202020204" pitchFamily="34" charset="0"/>
            </a:endParaRPr>
          </a:p>
          <a:p>
            <a:pPr algn="ctr"/>
            <a:endParaRPr lang="en-US" sz="2400" dirty="0" smtClean="0">
              <a:solidFill>
                <a:schemeClr val="bg1"/>
              </a:solidFill>
              <a:latin typeface="Helvetica" panose="020B0604020202020204" pitchFamily="34" charset="0"/>
              <a:cs typeface="Helvetica" panose="020B0604020202020204" pitchFamily="34" charset="0"/>
            </a:endParaRPr>
          </a:p>
          <a:p>
            <a:pPr algn="ctr"/>
            <a:r>
              <a:rPr lang="en-US" sz="2400" dirty="0" smtClean="0">
                <a:solidFill>
                  <a:schemeClr val="bg1"/>
                </a:solidFill>
                <a:latin typeface="Helvetica" panose="020B0604020202020204" pitchFamily="34" charset="0"/>
                <a:cs typeface="Helvetica" panose="020B0604020202020204" pitchFamily="34" charset="0"/>
              </a:rPr>
              <a:t>chanrich@usc.edu</a:t>
            </a:r>
          </a:p>
          <a:p>
            <a:pPr algn="ctr"/>
            <a:endParaRPr lang="en-US" sz="2400" dirty="0">
              <a:solidFill>
                <a:schemeClr val="bg1"/>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7325911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90765" y="1373448"/>
            <a:ext cx="6919784" cy="646331"/>
          </a:xfrm>
          <a:prstGeom prst="rect">
            <a:avLst/>
          </a:prstGeom>
          <a:noFill/>
        </p:spPr>
        <p:txBody>
          <a:bodyPr wrap="square" rtlCol="0">
            <a:spAutoFit/>
          </a:bodyPr>
          <a:lstStyle/>
          <a:p>
            <a:r>
              <a:rPr lang="en-US" sz="3600" dirty="0" smtClean="0"/>
              <a:t>Smart Light – Embedded System</a:t>
            </a:r>
          </a:p>
        </p:txBody>
      </p:sp>
      <p:sp>
        <p:nvSpPr>
          <p:cNvPr id="3" name="TextBox 2"/>
          <p:cNvSpPr txBox="1"/>
          <p:nvPr/>
        </p:nvSpPr>
        <p:spPr>
          <a:xfrm>
            <a:off x="840259" y="2265400"/>
            <a:ext cx="6137190" cy="4801314"/>
          </a:xfrm>
          <a:prstGeom prst="rect">
            <a:avLst/>
          </a:prstGeom>
          <a:noFill/>
        </p:spPr>
        <p:txBody>
          <a:bodyPr wrap="square" rtlCol="0">
            <a:spAutoFit/>
          </a:bodyPr>
          <a:lstStyle/>
          <a:p>
            <a:pPr marL="285750" indent="-285750">
              <a:buFont typeface="Arial" panose="020B0604020202020204" pitchFamily="34" charset="0"/>
              <a:buChar char="•"/>
            </a:pPr>
            <a:r>
              <a:rPr lang="en-US" dirty="0" smtClean="0"/>
              <a:t>Smart safety-gadget for bike riders</a:t>
            </a:r>
          </a:p>
          <a:p>
            <a:pPr marL="285750" indent="-285750">
              <a:buFont typeface="Arial" panose="020B0604020202020204" pitchFamily="34" charset="0"/>
              <a:buChar char="•"/>
            </a:pPr>
            <a:r>
              <a:rPr lang="en-US" dirty="0" smtClean="0"/>
              <a:t>Features:</a:t>
            </a:r>
          </a:p>
          <a:p>
            <a:pPr marL="742950" lvl="1" indent="-285750">
              <a:buFont typeface="Arial" panose="020B0604020202020204" pitchFamily="34" charset="0"/>
              <a:buChar char="•"/>
            </a:pPr>
            <a:r>
              <a:rPr lang="en-US" dirty="0" smtClean="0"/>
              <a:t>Auto Lighting</a:t>
            </a:r>
          </a:p>
          <a:p>
            <a:pPr marL="742950" lvl="1" indent="-285750">
              <a:buFont typeface="Arial" panose="020B0604020202020204" pitchFamily="34" charset="0"/>
              <a:buChar char="•"/>
            </a:pPr>
            <a:r>
              <a:rPr lang="en-US" dirty="0" smtClean="0"/>
              <a:t>Auto brake light</a:t>
            </a:r>
          </a:p>
          <a:p>
            <a:pPr marL="742950" lvl="1" indent="-285750">
              <a:buFont typeface="Arial" panose="020B0604020202020204" pitchFamily="34" charset="0"/>
              <a:buChar char="•"/>
            </a:pPr>
            <a:r>
              <a:rPr lang="en-US" dirty="0" smtClean="0"/>
              <a:t>Turn signals</a:t>
            </a:r>
          </a:p>
          <a:p>
            <a:pPr marL="742950" lvl="1" indent="-285750">
              <a:buFont typeface="Arial" panose="020B0604020202020204" pitchFamily="34" charset="0"/>
              <a:buChar char="•"/>
            </a:pPr>
            <a:r>
              <a:rPr lang="en-US" dirty="0" smtClean="0"/>
              <a:t>Rear incoming object detection</a:t>
            </a:r>
          </a:p>
          <a:p>
            <a:pPr marL="285750" indent="-285750">
              <a:buFont typeface="Arial" panose="020B0604020202020204" pitchFamily="34" charset="0"/>
              <a:buChar char="•"/>
            </a:pPr>
            <a:r>
              <a:rPr lang="en-US" dirty="0" smtClean="0"/>
              <a:t>Components:</a:t>
            </a:r>
          </a:p>
          <a:p>
            <a:pPr marL="742950" lvl="1" indent="-285750">
              <a:buFont typeface="Arial" panose="020B0604020202020204" pitchFamily="34" charset="0"/>
              <a:buChar char="•"/>
            </a:pPr>
            <a:r>
              <a:rPr lang="en-US" dirty="0" smtClean="0"/>
              <a:t>Atmega328P microcontroller</a:t>
            </a:r>
          </a:p>
          <a:p>
            <a:pPr marL="742950" lvl="1" indent="-285750">
              <a:buFont typeface="Arial" panose="020B0604020202020204" pitchFamily="34" charset="0"/>
              <a:buChar char="•"/>
            </a:pPr>
            <a:r>
              <a:rPr lang="en-US" dirty="0" smtClean="0"/>
              <a:t>Ultrasonic sensor</a:t>
            </a:r>
          </a:p>
          <a:p>
            <a:pPr marL="742950" lvl="1" indent="-285750">
              <a:buFont typeface="Arial" panose="020B0604020202020204" pitchFamily="34" charset="0"/>
              <a:buChar char="•"/>
            </a:pPr>
            <a:r>
              <a:rPr lang="en-US" dirty="0" smtClean="0"/>
              <a:t>Accelerometer</a:t>
            </a:r>
          </a:p>
          <a:p>
            <a:pPr marL="742950" lvl="1" indent="-285750">
              <a:buFont typeface="Arial" panose="020B0604020202020204" pitchFamily="34" charset="0"/>
              <a:buChar char="•"/>
            </a:pPr>
            <a:r>
              <a:rPr lang="en-US" dirty="0" smtClean="0"/>
              <a:t>Light sensor</a:t>
            </a:r>
          </a:p>
          <a:p>
            <a:pPr marL="742950" lvl="1" indent="-285750">
              <a:buFont typeface="Arial" panose="020B0604020202020204" pitchFamily="34" charset="0"/>
              <a:buChar char="•"/>
            </a:pPr>
            <a:r>
              <a:rPr lang="en-US" dirty="0" smtClean="0"/>
              <a:t>Speaker</a:t>
            </a:r>
          </a:p>
          <a:p>
            <a:pPr marL="742950" lvl="1" indent="-285750">
              <a:buFont typeface="Arial" panose="020B0604020202020204" pitchFamily="34" charset="0"/>
              <a:buChar char="•"/>
            </a:pPr>
            <a:r>
              <a:rPr lang="en-US" dirty="0" smtClean="0"/>
              <a:t>LEDs, SMD LEDs</a:t>
            </a:r>
          </a:p>
          <a:p>
            <a:pPr marL="742950" lvl="1" indent="-285750">
              <a:buFont typeface="Arial" panose="020B0604020202020204" pitchFamily="34" charset="0"/>
              <a:buChar char="•"/>
            </a:pPr>
            <a:endParaRPr lang="en-US" dirty="0" smtClean="0"/>
          </a:p>
          <a:p>
            <a:pPr marL="285750" indent="-285750">
              <a:buFont typeface="Arial" panose="020B0604020202020204" pitchFamily="34" charset="0"/>
              <a:buChar char="•"/>
            </a:pPr>
            <a:endParaRPr lang="en-US" dirty="0" smtClean="0"/>
          </a:p>
          <a:p>
            <a:pPr marL="742950" lvl="1" indent="-285750">
              <a:buFont typeface="Arial" panose="020B0604020202020204" pitchFamily="34" charset="0"/>
              <a:buChar char="•"/>
            </a:pPr>
            <a:endParaRPr lang="en-US" dirty="0" smtClean="0"/>
          </a:p>
          <a:p>
            <a:pPr marL="742950" lvl="1" indent="-285750">
              <a:buFont typeface="Arial" panose="020B0604020202020204" pitchFamily="34" charset="0"/>
              <a:buChar char="•"/>
            </a:pP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2263" y="2352781"/>
            <a:ext cx="2068286" cy="3657600"/>
          </a:xfrm>
          <a:prstGeom prst="rect">
            <a:avLst/>
          </a:prstGeom>
        </p:spPr>
      </p:pic>
    </p:spTree>
    <p:extLst>
      <p:ext uri="{BB962C8B-B14F-4D97-AF65-F5344CB8AC3E}">
        <p14:creationId xmlns:p14="http://schemas.microsoft.com/office/powerpoint/2010/main" val="11715736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49175" y="1312508"/>
            <a:ext cx="6538970" cy="707886"/>
          </a:xfrm>
          <a:prstGeom prst="rect">
            <a:avLst/>
          </a:prstGeom>
          <a:noFill/>
        </p:spPr>
        <p:txBody>
          <a:bodyPr wrap="none" rtlCol="0">
            <a:spAutoFit/>
          </a:bodyPr>
          <a:lstStyle/>
          <a:p>
            <a:r>
              <a:rPr lang="en-US" sz="4000" dirty="0" smtClean="0"/>
              <a:t>Detect Rear Incoming Objects</a:t>
            </a:r>
          </a:p>
        </p:txBody>
      </p:sp>
      <p:pic>
        <p:nvPicPr>
          <p:cNvPr id="1026" name="Picture 2" descr="Maxbotix Ultrasonic Rangefinder - LV-EZ1 - LV-EZ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5003" y="3583874"/>
            <a:ext cx="2970176" cy="222916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875003" y="2205263"/>
            <a:ext cx="3305111" cy="2308324"/>
          </a:xfrm>
          <a:prstGeom prst="rect">
            <a:avLst/>
          </a:prstGeom>
          <a:noFill/>
        </p:spPr>
        <p:txBody>
          <a:bodyPr wrap="square" rtlCol="0">
            <a:spAutoFit/>
          </a:bodyPr>
          <a:lstStyle/>
          <a:p>
            <a:pPr defTabSz="914400"/>
            <a:r>
              <a:rPr lang="en-US" dirty="0" smtClean="0"/>
              <a:t>Solution: Ultrasonic Sensor</a:t>
            </a:r>
          </a:p>
          <a:p>
            <a:pPr marL="285750" indent="-285750" defTabSz="914400">
              <a:buFont typeface="Arial" charset="0"/>
              <a:buChar char="•"/>
            </a:pPr>
            <a:r>
              <a:rPr lang="en-US" dirty="0" err="1" smtClean="0"/>
              <a:t>Maxbotix</a:t>
            </a:r>
            <a:r>
              <a:rPr lang="en-US" dirty="0" smtClean="0"/>
              <a:t>: LV-MaxSonar-EZ0</a:t>
            </a:r>
          </a:p>
          <a:p>
            <a:pPr marL="285750" indent="-285750" defTabSz="914400">
              <a:buFont typeface="Arial" charset="0"/>
              <a:buChar char="•"/>
            </a:pPr>
            <a:r>
              <a:rPr lang="en-US" dirty="0" smtClean="0"/>
              <a:t>Range: 0 – 255 in. (~6m)</a:t>
            </a:r>
          </a:p>
          <a:p>
            <a:pPr marL="285750" indent="-285750" defTabSz="914400">
              <a:buFont typeface="Arial" charset="0"/>
              <a:buChar char="•"/>
            </a:pPr>
            <a:r>
              <a:rPr lang="en-US" dirty="0" smtClean="0"/>
              <a:t>Analog Output: 10mV/inch</a:t>
            </a:r>
          </a:p>
          <a:p>
            <a:pPr marL="285750" indent="-285750" defTabSz="914400">
              <a:buFont typeface="Arial" charset="0"/>
              <a:buChar char="•"/>
            </a:pPr>
            <a:endParaRPr lang="en-US" dirty="0" smtClean="0"/>
          </a:p>
          <a:p>
            <a:pPr marL="285750" indent="-285750" defTabSz="914400">
              <a:buFont typeface="Arial" charset="0"/>
              <a:buChar char="•"/>
            </a:pPr>
            <a:endParaRPr lang="en-US" dirty="0" smtClean="0"/>
          </a:p>
          <a:p>
            <a:pPr marL="285750" indent="-285750" defTabSz="914400">
              <a:buFont typeface="Arial" charset="0"/>
              <a:buChar char="•"/>
            </a:pPr>
            <a:endParaRPr lang="en-US" dirty="0"/>
          </a:p>
          <a:p>
            <a:pPr marL="285750" marR="0" lvl="0" indent="-285750" defTabSz="914400" eaLnBrk="1" fontAlgn="auto" latinLnBrk="0" hangingPunct="1">
              <a:lnSpc>
                <a:spcPct val="100000"/>
              </a:lnSpc>
              <a:spcBef>
                <a:spcPts val="0"/>
              </a:spcBef>
              <a:spcAft>
                <a:spcPts val="0"/>
              </a:spcAft>
              <a:buClrTx/>
              <a:buSzTx/>
              <a:buFont typeface="Arial" charset="0"/>
              <a:buNone/>
              <a:tabLst/>
              <a:defRPr/>
            </a:pPr>
            <a:endParaRPr lang="en-US"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80114" y="2205263"/>
            <a:ext cx="4293963" cy="3680540"/>
          </a:xfrm>
          <a:prstGeom prst="rect">
            <a:avLst/>
          </a:prstGeom>
        </p:spPr>
      </p:pic>
    </p:spTree>
    <p:extLst>
      <p:ext uri="{BB962C8B-B14F-4D97-AF65-F5344CB8AC3E}">
        <p14:creationId xmlns:p14="http://schemas.microsoft.com/office/powerpoint/2010/main" val="2173831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3309" y="1312508"/>
            <a:ext cx="5716630" cy="707886"/>
          </a:xfrm>
          <a:prstGeom prst="rect">
            <a:avLst/>
          </a:prstGeom>
          <a:noFill/>
        </p:spPr>
        <p:txBody>
          <a:bodyPr wrap="none" rtlCol="0">
            <a:spAutoFit/>
          </a:bodyPr>
          <a:lstStyle/>
          <a:p>
            <a:r>
              <a:rPr lang="en-US" sz="4000" dirty="0" smtClean="0"/>
              <a:t>Automatic Lighting System</a:t>
            </a:r>
          </a:p>
        </p:txBody>
      </p:sp>
      <p:sp>
        <p:nvSpPr>
          <p:cNvPr id="4" name="TextBox 3"/>
          <p:cNvSpPr txBox="1"/>
          <p:nvPr/>
        </p:nvSpPr>
        <p:spPr>
          <a:xfrm>
            <a:off x="875003" y="2205263"/>
            <a:ext cx="4362015" cy="2585323"/>
          </a:xfrm>
          <a:prstGeom prst="rect">
            <a:avLst/>
          </a:prstGeom>
          <a:noFill/>
        </p:spPr>
        <p:txBody>
          <a:bodyPr wrap="square" rtlCol="0">
            <a:spAutoFit/>
          </a:bodyPr>
          <a:lstStyle/>
          <a:p>
            <a:pPr defTabSz="914400"/>
            <a:r>
              <a:rPr lang="en-US" dirty="0" smtClean="0"/>
              <a:t>Solution:  Triple Axis Accelerometer</a:t>
            </a:r>
          </a:p>
          <a:p>
            <a:pPr marL="285750" indent="-285750" defTabSz="914400">
              <a:buFont typeface="Arial" charset="0"/>
              <a:buChar char="•"/>
            </a:pPr>
            <a:r>
              <a:rPr lang="en-US" dirty="0" smtClean="0"/>
              <a:t>Analog Devices:  </a:t>
            </a:r>
            <a:r>
              <a:rPr lang="da-DK" dirty="0" smtClean="0"/>
              <a:t>ADXL335</a:t>
            </a:r>
            <a:endParaRPr lang="en-US" dirty="0" smtClean="0"/>
          </a:p>
          <a:p>
            <a:pPr marL="285750" indent="-285750" defTabSz="914400">
              <a:buFont typeface="Arial" charset="0"/>
              <a:buChar char="•"/>
            </a:pPr>
            <a:r>
              <a:rPr lang="en-US" dirty="0" smtClean="0"/>
              <a:t>Sensing Range: +/- 3g</a:t>
            </a:r>
          </a:p>
          <a:p>
            <a:pPr marL="285750" indent="-285750" defTabSz="914400">
              <a:buFont typeface="Arial" charset="0"/>
              <a:buChar char="•"/>
            </a:pPr>
            <a:endParaRPr lang="en-US" dirty="0" smtClean="0"/>
          </a:p>
          <a:p>
            <a:pPr defTabSz="914400"/>
            <a:r>
              <a:rPr lang="en-US" dirty="0" smtClean="0"/>
              <a:t>Method: </a:t>
            </a:r>
            <a:r>
              <a:rPr lang="en-US" dirty="0"/>
              <a:t>Movement </a:t>
            </a:r>
            <a:r>
              <a:rPr lang="en-US" dirty="0" smtClean="0"/>
              <a:t>detection</a:t>
            </a:r>
          </a:p>
          <a:p>
            <a:pPr marL="285750" indent="-285750" defTabSz="914400">
              <a:buFont typeface="Arial" charset="0"/>
              <a:buChar char="•"/>
            </a:pPr>
            <a:r>
              <a:rPr lang="en-US" dirty="0" smtClean="0"/>
              <a:t>Left or right acceleration = headlight on</a:t>
            </a:r>
          </a:p>
          <a:p>
            <a:pPr marL="285750" indent="-285750" defTabSz="914400">
              <a:buFont typeface="Arial" charset="0"/>
              <a:buChar char="•"/>
            </a:pPr>
            <a:r>
              <a:rPr lang="en-US" dirty="0" smtClean="0"/>
              <a:t>Forward acceleration = headlight on</a:t>
            </a:r>
          </a:p>
          <a:p>
            <a:pPr marL="285750" indent="-285750" defTabSz="914400">
              <a:buFont typeface="Arial" charset="0"/>
              <a:buChar char="•"/>
            </a:pPr>
            <a:r>
              <a:rPr lang="en-US" dirty="0" smtClean="0"/>
              <a:t>Backward acceleration = taillight on</a:t>
            </a:r>
          </a:p>
          <a:p>
            <a:pPr marL="285750" indent="-285750" defTabSz="914400">
              <a:buFont typeface="Arial" charset="0"/>
              <a:buChar char="•"/>
            </a:pPr>
            <a:endParaRPr lang="en-US" dirty="0" smtClean="0"/>
          </a:p>
        </p:txBody>
      </p:sp>
      <p:pic>
        <p:nvPicPr>
          <p:cNvPr id="6" name="Picture 5"/>
          <p:cNvPicPr>
            <a:picLocks noChangeAspect="1"/>
          </p:cNvPicPr>
          <p:nvPr/>
        </p:nvPicPr>
        <p:blipFill>
          <a:blip r:embed="rId3"/>
          <a:stretch>
            <a:fillRect/>
          </a:stretch>
        </p:blipFill>
        <p:spPr>
          <a:xfrm>
            <a:off x="5465618" y="2220791"/>
            <a:ext cx="2750127" cy="2750127"/>
          </a:xfrm>
          <a:prstGeom prst="rect">
            <a:avLst/>
          </a:prstGeom>
        </p:spPr>
      </p:pic>
      <p:pic>
        <p:nvPicPr>
          <p:cNvPr id="1026" name="Picture 2" descr="http://www.how-to-draw-funny-cartoons.com/images/cartoon-bicycle-7.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87276" y="5079428"/>
            <a:ext cx="1925152" cy="1203220"/>
          </a:xfrm>
          <a:prstGeom prst="rect">
            <a:avLst/>
          </a:prstGeom>
          <a:noFill/>
          <a:extLst>
            <a:ext uri="{909E8E84-426E-40DD-AFC4-6F175D3DCCD1}">
              <a14:hiddenFill xmlns:a14="http://schemas.microsoft.com/office/drawing/2010/main">
                <a:solidFill>
                  <a:srgbClr val="FFFFFF"/>
                </a:solidFill>
              </a14:hiddenFill>
            </a:ext>
          </a:extLst>
        </p:spPr>
      </p:pic>
      <p:sp>
        <p:nvSpPr>
          <p:cNvPr id="5" name="Isosceles Triangle 4"/>
          <p:cNvSpPr/>
          <p:nvPr/>
        </p:nvSpPr>
        <p:spPr>
          <a:xfrm rot="16200000">
            <a:off x="3785968" y="4631181"/>
            <a:ext cx="710120" cy="1389593"/>
          </a:xfrm>
          <a:prstGeom prst="triangle">
            <a:avLst>
              <a:gd name="adj" fmla="val 49500"/>
            </a:avLst>
          </a:prstGeom>
          <a:solidFill>
            <a:schemeClr val="tx2">
              <a:lumMod val="20000"/>
              <a:lumOff val="8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ight Arrow 6"/>
          <p:cNvSpPr/>
          <p:nvPr/>
        </p:nvSpPr>
        <p:spPr>
          <a:xfrm>
            <a:off x="2463725" y="4795979"/>
            <a:ext cx="1057405" cy="18033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4-Point Star 7"/>
          <p:cNvSpPr/>
          <p:nvPr/>
        </p:nvSpPr>
        <p:spPr>
          <a:xfrm>
            <a:off x="2420083" y="5155586"/>
            <a:ext cx="394305" cy="614166"/>
          </a:xfrm>
          <a:prstGeom prst="star4">
            <a:avLst/>
          </a:prstGeom>
          <a:solidFill>
            <a:schemeClr val="bg2">
              <a:lumMod val="60000"/>
              <a:lumOff val="40000"/>
            </a:schemeClr>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ight Arrow 9"/>
          <p:cNvSpPr/>
          <p:nvPr/>
        </p:nvSpPr>
        <p:spPr>
          <a:xfrm rot="10800000">
            <a:off x="2421149" y="4769637"/>
            <a:ext cx="1057405" cy="18033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288787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4" presetClass="entr" presetSubtype="1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randombar(horizontal)">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63" presetClass="path" presetSubtype="0" accel="100000" fill="hold" nodeType="clickEffect">
                                  <p:stCondLst>
                                    <p:cond delay="0"/>
                                  </p:stCondLst>
                                  <p:childTnLst>
                                    <p:animMotion origin="layout" path="M -8.33333E-7 1.11111E-6 L 0.25 1.11111E-6 " pathEditMode="fixed" rAng="0" ptsTypes="AA">
                                      <p:cBhvr>
                                        <p:cTn id="15" dur="2000" fill="hold"/>
                                        <p:tgtEl>
                                          <p:spTgt spid="1026"/>
                                        </p:tgtEl>
                                        <p:attrNameLst>
                                          <p:attrName>ppt_x</p:attrName>
                                          <p:attrName>ppt_y</p:attrName>
                                        </p:attrNameLst>
                                      </p:cBhvr>
                                      <p:rCtr x="12500" y="0"/>
                                    </p:animMotion>
                                  </p:childTnLst>
                                </p:cTn>
                              </p:par>
                              <p:par>
                                <p:cTn id="16" presetID="10" presetClass="entr" presetSubtype="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par>
                                <p:cTn id="19" presetID="63" presetClass="path" presetSubtype="0" accel="100000" fill="hold" grpId="1" nodeType="withEffect">
                                  <p:stCondLst>
                                    <p:cond delay="0"/>
                                  </p:stCondLst>
                                  <p:childTnLst>
                                    <p:animMotion origin="layout" path="M 3.05556E-6 0 L 0.25 0 " pathEditMode="fixed" rAng="0" ptsTypes="AA">
                                      <p:cBhvr>
                                        <p:cTn id="20" dur="2000" fill="hold"/>
                                        <p:tgtEl>
                                          <p:spTgt spid="7"/>
                                        </p:tgtEl>
                                        <p:attrNameLst>
                                          <p:attrName>ppt_x</p:attrName>
                                          <p:attrName>ppt_y</p:attrName>
                                        </p:attrNameLst>
                                      </p:cBhvr>
                                      <p:rCtr x="12500" y="0"/>
                                    </p:animMotion>
                                  </p:childTnLst>
                                </p:cTn>
                              </p:par>
                              <p:par>
                                <p:cTn id="21" presetID="63" presetClass="path" presetSubtype="0" accel="100000" fill="hold" grpId="1" nodeType="withEffect">
                                  <p:stCondLst>
                                    <p:cond delay="0"/>
                                  </p:stCondLst>
                                  <p:childTnLst>
                                    <p:animMotion origin="layout" path="M 2.22222E-6 -3.7037E-7 L 0.25 -3.7037E-7 " pathEditMode="fixed" rAng="0" ptsTypes="AA">
                                      <p:cBhvr>
                                        <p:cTn id="22" dur="2000" fill="hold"/>
                                        <p:tgtEl>
                                          <p:spTgt spid="5"/>
                                        </p:tgtEl>
                                        <p:attrNameLst>
                                          <p:attrName>ppt_x</p:attrName>
                                          <p:attrName>ppt_y</p:attrName>
                                        </p:attrNameLst>
                                      </p:cBhvr>
                                      <p:rCtr x="12500" y="0"/>
                                    </p:animMotion>
                                  </p:childTnLst>
                                </p:cTn>
                              </p:par>
                            </p:childTnLst>
                          </p:cTn>
                        </p:par>
                        <p:par>
                          <p:cTn id="23" fill="hold">
                            <p:stCondLst>
                              <p:cond delay="2000"/>
                            </p:stCondLst>
                            <p:childTnLst>
                              <p:par>
                                <p:cTn id="24" presetID="10" presetClass="exit" presetSubtype="0" fill="hold" grpId="2" nodeType="afterEffect">
                                  <p:stCondLst>
                                    <p:cond delay="0"/>
                                  </p:stCondLst>
                                  <p:childTnLst>
                                    <p:animEffect transition="out" filter="fade">
                                      <p:cBhvr>
                                        <p:cTn id="25" dur="500"/>
                                        <p:tgtEl>
                                          <p:spTgt spid="5"/>
                                        </p:tgtEl>
                                      </p:cBhvr>
                                    </p:animEffect>
                                    <p:set>
                                      <p:cBhvr>
                                        <p:cTn id="26" dur="1" fill="hold">
                                          <p:stCondLst>
                                            <p:cond delay="499"/>
                                          </p:stCondLst>
                                        </p:cTn>
                                        <p:tgtEl>
                                          <p:spTgt spid="5"/>
                                        </p:tgtEl>
                                        <p:attrNameLst>
                                          <p:attrName>style.visibility</p:attrName>
                                        </p:attrNameLst>
                                      </p:cBhvr>
                                      <p:to>
                                        <p:strVal val="hidden"/>
                                      </p:to>
                                    </p:set>
                                  </p:childTnLst>
                                </p:cTn>
                              </p:par>
                              <p:par>
                                <p:cTn id="27" presetID="1" presetClass="exit" presetSubtype="0" fill="hold" grpId="2" nodeType="withEffect">
                                  <p:stCondLst>
                                    <p:cond delay="0"/>
                                  </p:stCondLst>
                                  <p:childTnLst>
                                    <p:set>
                                      <p:cBhvr>
                                        <p:cTn id="28" dur="1" fill="hold">
                                          <p:stCondLst>
                                            <p:cond delay="0"/>
                                          </p:stCondLst>
                                        </p:cTn>
                                        <p:tgtEl>
                                          <p:spTgt spid="7"/>
                                        </p:tgtEl>
                                        <p:attrNameLst>
                                          <p:attrName>style.visibility</p:attrName>
                                        </p:attrNameLst>
                                      </p:cBhvr>
                                      <p:to>
                                        <p:strVal val="hidden"/>
                                      </p:to>
                                    </p:set>
                                  </p:childTnLst>
                                </p:cTn>
                              </p:par>
                              <p:par>
                                <p:cTn id="29" presetID="10" presetClass="exit" presetSubtype="0" fill="hold" nodeType="withEffect">
                                  <p:stCondLst>
                                    <p:cond delay="0"/>
                                  </p:stCondLst>
                                  <p:childTnLst>
                                    <p:animEffect transition="out" filter="fade">
                                      <p:cBhvr>
                                        <p:cTn id="30" dur="500"/>
                                        <p:tgtEl>
                                          <p:spTgt spid="1026"/>
                                        </p:tgtEl>
                                      </p:cBhvr>
                                    </p:animEffect>
                                    <p:set>
                                      <p:cBhvr>
                                        <p:cTn id="31" dur="1" fill="hold">
                                          <p:stCondLst>
                                            <p:cond delay="499"/>
                                          </p:stCondLst>
                                        </p:cTn>
                                        <p:tgtEl>
                                          <p:spTgt spid="1026"/>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1" nodeType="click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500"/>
                                        <p:tgtEl>
                                          <p:spTgt spid="10"/>
                                        </p:tgtEl>
                                      </p:cBhvr>
                                    </p:animEffect>
                                  </p:childTnLst>
                                </p:cTn>
                              </p:par>
                            </p:childTnLst>
                          </p:cTn>
                        </p:par>
                      </p:childTnLst>
                    </p:cTn>
                  </p:par>
                  <p:par>
                    <p:cTn id="37" fill="hold">
                      <p:stCondLst>
                        <p:cond delay="indefinite"/>
                      </p:stCondLst>
                      <p:childTnLst>
                        <p:par>
                          <p:cTn id="38" fill="hold">
                            <p:stCondLst>
                              <p:cond delay="0"/>
                            </p:stCondLst>
                            <p:childTnLst>
                              <p:par>
                                <p:cTn id="39" presetID="63" presetClass="path" presetSubtype="0" decel="100000" fill="hold" nodeType="clickEffect">
                                  <p:stCondLst>
                                    <p:cond delay="0"/>
                                  </p:stCondLst>
                                  <p:childTnLst>
                                    <p:animMotion origin="layout" path="M 0 0 L 0.25 0 E" pathEditMode="fixed" ptsTypes="">
                                      <p:cBhvr>
                                        <p:cTn id="40" dur="2000" fill="hold"/>
                                        <p:tgtEl>
                                          <p:spTgt spid="1026"/>
                                        </p:tgtEl>
                                        <p:attrNameLst>
                                          <p:attrName>ppt_x</p:attrName>
                                          <p:attrName>ppt_y</p:attrName>
                                        </p:attrNameLst>
                                      </p:cBhvr>
                                    </p:animMotion>
                                  </p:childTnLst>
                                </p:cTn>
                              </p:par>
                              <p:par>
                                <p:cTn id="41" presetID="10" presetClass="entr" presetSubtype="0" fill="hold" nodeType="withEffect">
                                  <p:stCondLst>
                                    <p:cond delay="0"/>
                                  </p:stCondLst>
                                  <p:childTnLst>
                                    <p:set>
                                      <p:cBhvr>
                                        <p:cTn id="42" dur="1" fill="hold">
                                          <p:stCondLst>
                                            <p:cond delay="0"/>
                                          </p:stCondLst>
                                        </p:cTn>
                                        <p:tgtEl>
                                          <p:spTgt spid="1026"/>
                                        </p:tgtEl>
                                        <p:attrNameLst>
                                          <p:attrName>style.visibility</p:attrName>
                                        </p:attrNameLst>
                                      </p:cBhvr>
                                      <p:to>
                                        <p:strVal val="visible"/>
                                      </p:to>
                                    </p:set>
                                    <p:animEffect transition="in" filter="fade">
                                      <p:cBhvr>
                                        <p:cTn id="43" dur="500"/>
                                        <p:tgtEl>
                                          <p:spTgt spid="1026"/>
                                        </p:tgtEl>
                                      </p:cBhvr>
                                    </p:animEffect>
                                  </p:childTnLst>
                                </p:cTn>
                              </p:par>
                              <p:par>
                                <p:cTn id="44" presetID="1" presetClass="entr" presetSubtype="0" fill="hold" grpId="1" nodeType="withEffect">
                                  <p:stCondLst>
                                    <p:cond delay="0"/>
                                  </p:stCondLst>
                                  <p:childTnLst>
                                    <p:set>
                                      <p:cBhvr>
                                        <p:cTn id="45" dur="1" fill="hold">
                                          <p:stCondLst>
                                            <p:cond delay="0"/>
                                          </p:stCondLst>
                                        </p:cTn>
                                        <p:tgtEl>
                                          <p:spTgt spid="8"/>
                                        </p:tgtEl>
                                        <p:attrNameLst>
                                          <p:attrName>style.visibility</p:attrName>
                                        </p:attrNameLst>
                                      </p:cBhvr>
                                      <p:to>
                                        <p:strVal val="visible"/>
                                      </p:to>
                                    </p:set>
                                  </p:childTnLst>
                                </p:cTn>
                              </p:par>
                              <p:par>
                                <p:cTn id="46" presetID="63" presetClass="path" presetSubtype="0" decel="100000" fill="hold" grpId="0" nodeType="withEffect">
                                  <p:stCondLst>
                                    <p:cond delay="0"/>
                                  </p:stCondLst>
                                  <p:childTnLst>
                                    <p:animMotion origin="layout" path="M 0 0 L 0.25 0 E" pathEditMode="fixed" ptsTypes="">
                                      <p:cBhvr>
                                        <p:cTn id="47" dur="2000" fill="hold"/>
                                        <p:tgtEl>
                                          <p:spTgt spid="8"/>
                                        </p:tgtEl>
                                        <p:attrNameLst>
                                          <p:attrName>ppt_x</p:attrName>
                                          <p:attrName>ppt_y</p:attrName>
                                        </p:attrNameLst>
                                      </p:cBhvr>
                                    </p:animMotion>
                                  </p:childTnLst>
                                </p:cTn>
                              </p:par>
                              <p:par>
                                <p:cTn id="48" presetID="63" presetClass="path" presetSubtype="0" decel="100000" fill="hold" grpId="0" nodeType="withEffect">
                                  <p:stCondLst>
                                    <p:cond delay="0"/>
                                  </p:stCondLst>
                                  <p:childTnLst>
                                    <p:animMotion origin="layout" path="M 0 0 L 0.25 0 E" pathEditMode="fixed" ptsTypes="">
                                      <p:cBhvr>
                                        <p:cTn id="49" dur="2000" fill="hold"/>
                                        <p:tgtEl>
                                          <p:spTgt spid="10"/>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5" grpId="2" animBg="1"/>
      <p:bldP spid="7" grpId="0" animBg="1"/>
      <p:bldP spid="7" grpId="1" animBg="1"/>
      <p:bldP spid="7" grpId="2" animBg="1"/>
      <p:bldP spid="8" grpId="0" animBg="1"/>
      <p:bldP spid="8" grpId="1" animBg="1"/>
      <p:bldP spid="10" grpId="0" animBg="1"/>
      <p:bldP spid="10"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23309" y="1312508"/>
            <a:ext cx="5716630" cy="707886"/>
          </a:xfrm>
          <a:prstGeom prst="rect">
            <a:avLst/>
          </a:prstGeom>
          <a:noFill/>
        </p:spPr>
        <p:txBody>
          <a:bodyPr wrap="none" rtlCol="0">
            <a:spAutoFit/>
          </a:bodyPr>
          <a:lstStyle/>
          <a:p>
            <a:r>
              <a:rPr lang="en-US" sz="4000" dirty="0" smtClean="0"/>
              <a:t>Automatic Lighting System</a:t>
            </a:r>
          </a:p>
        </p:txBody>
      </p:sp>
      <p:sp>
        <p:nvSpPr>
          <p:cNvPr id="4" name="TextBox 3"/>
          <p:cNvSpPr txBox="1"/>
          <p:nvPr/>
        </p:nvSpPr>
        <p:spPr>
          <a:xfrm>
            <a:off x="875003" y="2205263"/>
            <a:ext cx="4362015" cy="3416320"/>
          </a:xfrm>
          <a:prstGeom prst="rect">
            <a:avLst/>
          </a:prstGeom>
          <a:noFill/>
        </p:spPr>
        <p:txBody>
          <a:bodyPr wrap="square" rtlCol="0">
            <a:spAutoFit/>
          </a:bodyPr>
          <a:lstStyle/>
          <a:p>
            <a:pPr defTabSz="914400"/>
            <a:r>
              <a:rPr lang="en-US" dirty="0" smtClean="0"/>
              <a:t>Solution:  SMD LEDs</a:t>
            </a:r>
          </a:p>
          <a:p>
            <a:pPr marL="285750" indent="-285750" defTabSz="914400">
              <a:buFont typeface="Arial" charset="0"/>
              <a:buChar char="•"/>
            </a:pPr>
            <a:r>
              <a:rPr lang="en-US" cap="all" dirty="0" err="1" smtClean="0"/>
              <a:t>iPixel</a:t>
            </a:r>
            <a:r>
              <a:rPr lang="en-US" cap="all" dirty="0" smtClean="0"/>
              <a:t> : 3W LEDs</a:t>
            </a:r>
          </a:p>
          <a:p>
            <a:pPr marL="742950" lvl="1" indent="-285750" defTabSz="914400">
              <a:buFont typeface="Arial" charset="0"/>
              <a:buChar char="•"/>
            </a:pPr>
            <a:r>
              <a:rPr lang="en-US" dirty="0"/>
              <a:t>Luminous Intensity: </a:t>
            </a:r>
            <a:r>
              <a:rPr lang="en-US" dirty="0" smtClean="0"/>
              <a:t>160-200LM</a:t>
            </a:r>
          </a:p>
          <a:p>
            <a:pPr marL="742950" lvl="1" indent="-285750" defTabSz="914400">
              <a:buFont typeface="Arial" charset="0"/>
              <a:buChar char="•"/>
            </a:pPr>
            <a:r>
              <a:rPr lang="en-US" dirty="0"/>
              <a:t>Forward Current: </a:t>
            </a:r>
            <a:r>
              <a:rPr lang="en-US" dirty="0" smtClean="0"/>
              <a:t>750mA</a:t>
            </a:r>
            <a:endParaRPr lang="en-US" cap="all" dirty="0" smtClean="0"/>
          </a:p>
          <a:p>
            <a:pPr marL="285750" indent="-285750" defTabSz="914400">
              <a:buFont typeface="Arial" charset="0"/>
              <a:buChar char="•"/>
            </a:pPr>
            <a:r>
              <a:rPr lang="en-US" dirty="0" err="1" smtClean="0"/>
              <a:t>PicoBuck</a:t>
            </a:r>
            <a:r>
              <a:rPr lang="en-US" dirty="0" smtClean="0"/>
              <a:t> LED Driver</a:t>
            </a:r>
          </a:p>
          <a:p>
            <a:pPr marL="742950" lvl="1" indent="-285750" defTabSz="914400">
              <a:buFont typeface="Arial" charset="0"/>
              <a:buChar char="•"/>
            </a:pPr>
            <a:r>
              <a:rPr lang="en-US" dirty="0" smtClean="0"/>
              <a:t>Drive Current: </a:t>
            </a:r>
            <a:r>
              <a:rPr lang="en-US" dirty="0"/>
              <a:t>330mA to </a:t>
            </a:r>
            <a:r>
              <a:rPr lang="en-US" dirty="0" smtClean="0"/>
              <a:t>660mA</a:t>
            </a:r>
          </a:p>
          <a:p>
            <a:pPr marL="742950" lvl="1" indent="-285750" defTabSz="914400">
              <a:buFont typeface="Arial" charset="0"/>
              <a:buChar char="•"/>
            </a:pPr>
            <a:endParaRPr lang="en-US" dirty="0" smtClean="0"/>
          </a:p>
          <a:p>
            <a:pPr defTabSz="914400"/>
            <a:r>
              <a:rPr lang="en-US" dirty="0" smtClean="0"/>
              <a:t>Method: Use Driver to provide current</a:t>
            </a:r>
          </a:p>
          <a:p>
            <a:pPr marL="285750" indent="-285750" defTabSz="914400">
              <a:buFont typeface="Arial" charset="0"/>
              <a:buChar char="•"/>
            </a:pPr>
            <a:r>
              <a:rPr lang="en-US" dirty="0" smtClean="0"/>
              <a:t>When headlight is enabled, the driver will provide max current to enable each SMD LED</a:t>
            </a:r>
          </a:p>
          <a:p>
            <a:pPr marL="285750" indent="-285750" defTabSz="914400">
              <a:buFont typeface="Arial" charset="0"/>
              <a:buChar char="•"/>
            </a:pPr>
            <a:endParaRPr lang="en-US" dirty="0" smtClean="0"/>
          </a:p>
        </p:txBody>
      </p:sp>
      <p:pic>
        <p:nvPicPr>
          <p:cNvPr id="3076" name="Picture 4" descr="LED - 3W Aluminum PCB (5 Pack, Warm Whit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68547" y="2341983"/>
            <a:ext cx="1964094" cy="1964094"/>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PicoBuck LED Driv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56579" y="4105468"/>
            <a:ext cx="2188029" cy="21880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835036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23309" y="1312508"/>
            <a:ext cx="5716630" cy="707886"/>
          </a:xfrm>
          <a:prstGeom prst="rect">
            <a:avLst/>
          </a:prstGeom>
          <a:noFill/>
        </p:spPr>
        <p:txBody>
          <a:bodyPr wrap="none" rtlCol="0">
            <a:spAutoFit/>
          </a:bodyPr>
          <a:lstStyle/>
          <a:p>
            <a:r>
              <a:rPr lang="en-US" sz="4000" dirty="0" smtClean="0"/>
              <a:t>Automatic Lighting System</a:t>
            </a:r>
          </a:p>
        </p:txBody>
      </p:sp>
      <p:sp>
        <p:nvSpPr>
          <p:cNvPr id="4" name="TextBox 3"/>
          <p:cNvSpPr txBox="1"/>
          <p:nvPr/>
        </p:nvSpPr>
        <p:spPr>
          <a:xfrm>
            <a:off x="875003" y="2205263"/>
            <a:ext cx="4362015" cy="3139321"/>
          </a:xfrm>
          <a:prstGeom prst="rect">
            <a:avLst/>
          </a:prstGeom>
          <a:noFill/>
        </p:spPr>
        <p:txBody>
          <a:bodyPr wrap="square" rtlCol="0">
            <a:spAutoFit/>
          </a:bodyPr>
          <a:lstStyle/>
          <a:p>
            <a:pPr defTabSz="914400"/>
            <a:r>
              <a:rPr lang="en-US" dirty="0" smtClean="0"/>
              <a:t>Solution:  </a:t>
            </a:r>
            <a:r>
              <a:rPr lang="en-US" dirty="0"/>
              <a:t>P</a:t>
            </a:r>
            <a:r>
              <a:rPr lang="en-US" dirty="0" smtClean="0"/>
              <a:t>hotocell</a:t>
            </a:r>
          </a:p>
          <a:p>
            <a:pPr marL="285750" indent="-285750" defTabSz="914400">
              <a:buFont typeface="Arial" charset="0"/>
              <a:buChar char="•"/>
            </a:pPr>
            <a:r>
              <a:rPr lang="en-US" cap="all" dirty="0" smtClean="0"/>
              <a:t>SEN-09088</a:t>
            </a:r>
          </a:p>
          <a:p>
            <a:pPr marL="285750" indent="-285750" defTabSz="914400">
              <a:buFont typeface="Arial" charset="0"/>
              <a:buChar char="•"/>
            </a:pPr>
            <a:r>
              <a:rPr lang="en-US" dirty="0" smtClean="0"/>
              <a:t>Light Resistance: ~1k ohm</a:t>
            </a:r>
          </a:p>
          <a:p>
            <a:pPr marL="285750" indent="-285750" defTabSz="914400">
              <a:buFont typeface="Arial" charset="0"/>
              <a:buChar char="•"/>
            </a:pPr>
            <a:r>
              <a:rPr lang="en-US" dirty="0" smtClean="0"/>
              <a:t>Dark Resistance: ~10k ohm</a:t>
            </a:r>
          </a:p>
          <a:p>
            <a:pPr marL="285750" indent="-285750" defTabSz="914400">
              <a:buFont typeface="Arial" charset="0"/>
              <a:buChar char="•"/>
            </a:pPr>
            <a:endParaRPr lang="en-US" dirty="0" smtClean="0"/>
          </a:p>
          <a:p>
            <a:pPr defTabSz="914400"/>
            <a:r>
              <a:rPr lang="en-US" dirty="0" smtClean="0"/>
              <a:t>Function: Nighttime detection</a:t>
            </a:r>
          </a:p>
          <a:p>
            <a:pPr marL="285750" indent="-285750" defTabSz="914400">
              <a:buFont typeface="Arial" charset="0"/>
              <a:buChar char="•"/>
            </a:pPr>
            <a:r>
              <a:rPr lang="en-US" dirty="0" smtClean="0"/>
              <a:t>During night, the system will know it can turn on headlight and taillight</a:t>
            </a:r>
          </a:p>
          <a:p>
            <a:pPr marL="285750" indent="-285750" defTabSz="914400">
              <a:buFont typeface="Arial" charset="0"/>
              <a:buChar char="•"/>
            </a:pPr>
            <a:r>
              <a:rPr lang="en-US" dirty="0" smtClean="0"/>
              <a:t>During day, it will disable both headlight and taillight.</a:t>
            </a:r>
          </a:p>
          <a:p>
            <a:pPr marL="285750" indent="-285750" defTabSz="914400">
              <a:buFont typeface="Arial" charset="0"/>
              <a:buChar char="•"/>
            </a:pPr>
            <a:endParaRPr lang="en-US" dirty="0" smtClean="0"/>
          </a:p>
        </p:txBody>
      </p:sp>
      <p:pic>
        <p:nvPicPr>
          <p:cNvPr id="4098" name="Picture 2" descr="Mini Photocel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00257" y="2379306"/>
            <a:ext cx="2965277" cy="29652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139927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51959" y="1312508"/>
            <a:ext cx="4778552" cy="707886"/>
          </a:xfrm>
          <a:prstGeom prst="rect">
            <a:avLst/>
          </a:prstGeom>
          <a:noFill/>
        </p:spPr>
        <p:txBody>
          <a:bodyPr wrap="none" rtlCol="0">
            <a:spAutoFit/>
          </a:bodyPr>
          <a:lstStyle/>
          <a:p>
            <a:r>
              <a:rPr lang="en-US" sz="4000" dirty="0" smtClean="0"/>
              <a:t>Rider Warning System</a:t>
            </a:r>
          </a:p>
        </p:txBody>
      </p:sp>
      <p:sp>
        <p:nvSpPr>
          <p:cNvPr id="3" name="TextBox 2"/>
          <p:cNvSpPr txBox="1"/>
          <p:nvPr/>
        </p:nvSpPr>
        <p:spPr>
          <a:xfrm>
            <a:off x="875003" y="2205263"/>
            <a:ext cx="4362015" cy="923330"/>
          </a:xfrm>
          <a:prstGeom prst="rect">
            <a:avLst/>
          </a:prstGeom>
          <a:noFill/>
        </p:spPr>
        <p:txBody>
          <a:bodyPr wrap="square" rtlCol="0">
            <a:spAutoFit/>
          </a:bodyPr>
          <a:lstStyle/>
          <a:p>
            <a:pPr defTabSz="914400"/>
            <a:r>
              <a:rPr lang="en-US" dirty="0" smtClean="0"/>
              <a:t>Solution:  Buzzer, LEDs, push buttons</a:t>
            </a:r>
          </a:p>
          <a:p>
            <a:pPr marL="285750" indent="-285750" defTabSz="914400">
              <a:buFont typeface="Arial" charset="0"/>
              <a:buChar char="•"/>
            </a:pPr>
            <a:r>
              <a:rPr lang="en-US" dirty="0" smtClean="0"/>
              <a:t>Buzzer Frequency: 2.73kHz</a:t>
            </a:r>
          </a:p>
          <a:p>
            <a:pPr marL="285750" indent="-285750" defTabSz="914400">
              <a:buFont typeface="Arial" charset="0"/>
              <a:buChar char="•"/>
            </a:pPr>
            <a:r>
              <a:rPr lang="en-US" dirty="0" smtClean="0"/>
              <a:t>Sound Pressure: 80dB</a:t>
            </a:r>
          </a:p>
        </p:txBody>
      </p:sp>
      <p:pic>
        <p:nvPicPr>
          <p:cNvPr id="2050" name="Picture 2" descr="CX-0905C CUI Inc. | 102-1285-ND DigiKey Electronic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3138" y="2205263"/>
            <a:ext cx="1905000" cy="19050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blog.oscarliang.net/ctt/uploads/2011/11/5-led.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78138" y="2287855"/>
            <a:ext cx="2268763" cy="170157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875002" y="3371802"/>
            <a:ext cx="4362015" cy="2031325"/>
          </a:xfrm>
          <a:prstGeom prst="rect">
            <a:avLst/>
          </a:prstGeom>
          <a:noFill/>
        </p:spPr>
        <p:txBody>
          <a:bodyPr wrap="square" rtlCol="0">
            <a:spAutoFit/>
          </a:bodyPr>
          <a:lstStyle/>
          <a:p>
            <a:pPr marL="285750" indent="-285750" defTabSz="914400">
              <a:buFont typeface="Arial" panose="020B0604020202020204" pitchFamily="34" charset="0"/>
              <a:buChar char="•"/>
            </a:pPr>
            <a:r>
              <a:rPr lang="en-US" dirty="0" smtClean="0"/>
              <a:t>The rate of the beeping from buzzer increases when approaching car gets closer</a:t>
            </a:r>
          </a:p>
          <a:p>
            <a:pPr marL="285750" indent="-285750" defTabSz="914400">
              <a:buFont typeface="Arial" panose="020B0604020202020204" pitchFamily="34" charset="0"/>
              <a:buChar char="•"/>
            </a:pPr>
            <a:r>
              <a:rPr lang="en-US" dirty="0" smtClean="0"/>
              <a:t>Red LEDs flash to warn biker when a car is approaching</a:t>
            </a:r>
          </a:p>
          <a:p>
            <a:pPr marL="285750" indent="-285750" defTabSz="914400">
              <a:buFont typeface="Arial" panose="020B0604020202020204" pitchFamily="34" charset="0"/>
              <a:buChar char="•"/>
            </a:pPr>
            <a:r>
              <a:rPr lang="en-US" dirty="0" smtClean="0"/>
              <a:t>Two buttons to enable LEDs at each side of the taillight to show turning signal. </a:t>
            </a:r>
          </a:p>
        </p:txBody>
      </p:sp>
      <p:pic>
        <p:nvPicPr>
          <p:cNvPr id="2054" name="Picture 6" descr="http://images.linnlive.com/e9d17265bce8102dfe3ed3c77033056a/792f602b-2bba-4877-b8a6-a0df2c9c5a81.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48231" y="4110263"/>
            <a:ext cx="1964288" cy="19790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67380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Custom 2">
      <a:dk1>
        <a:sysClr val="windowText" lastClr="000000"/>
      </a:dk1>
      <a:lt1>
        <a:srgbClr val="FFFFFF"/>
      </a:lt1>
      <a:dk2>
        <a:srgbClr val="FFCC00"/>
      </a:dk2>
      <a:lt2>
        <a:srgbClr val="990000"/>
      </a:lt2>
      <a:accent1>
        <a:srgbClr val="000000"/>
      </a:accent1>
      <a:accent2>
        <a:srgbClr val="404040"/>
      </a:accent2>
      <a:accent3>
        <a:srgbClr val="808080"/>
      </a:accent3>
      <a:accent4>
        <a:srgbClr val="BFBFBF"/>
      </a:accent4>
      <a:accent5>
        <a:srgbClr val="CECECE"/>
      </a:accent5>
      <a:accent6>
        <a:srgbClr val="FFFFFF"/>
      </a:accent6>
      <a:hlink>
        <a:srgbClr val="990000"/>
      </a:hlink>
      <a:folHlink>
        <a:srgbClr val="990000"/>
      </a:folHlink>
    </a:clrScheme>
    <a:fontScheme name="Urban Pop">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39218</TotalTime>
  <Words>1027</Words>
  <Application>Microsoft Macintosh PowerPoint</Application>
  <PresentationFormat>On-screen Show (4:3)</PresentationFormat>
  <Paragraphs>102</Paragraphs>
  <Slides>7</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Gill Sans MT</vt:lpstr>
      <vt:lpstr>Helvetica</vt:lpstr>
      <vt:lpstr>Helvetica Light</vt:lpstr>
      <vt:lpstr>Lucida Grande</vt:lpstr>
      <vt:lpstr>National-Medium</vt:lpstr>
      <vt:lpstr>Office Theme</vt:lpstr>
      <vt:lpstr>A brief presentation of my works</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Greer Burton</dc:creator>
  <cp:lastModifiedBy>Richard Chan</cp:lastModifiedBy>
  <cp:revision>457</cp:revision>
  <cp:lastPrinted>2013-10-02T16:16:14Z</cp:lastPrinted>
  <dcterms:created xsi:type="dcterms:W3CDTF">2012-08-14T18:48:59Z</dcterms:created>
  <dcterms:modified xsi:type="dcterms:W3CDTF">2016-05-31T18:37:57Z</dcterms:modified>
</cp:coreProperties>
</file>